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1" r:id="rId3"/>
    <p:sldId id="292" r:id="rId4"/>
    <p:sldId id="290" r:id="rId5"/>
    <p:sldId id="257" r:id="rId6"/>
    <p:sldId id="261" r:id="rId7"/>
    <p:sldId id="260" r:id="rId8"/>
    <p:sldId id="262" r:id="rId9"/>
    <p:sldId id="258" r:id="rId10"/>
    <p:sldId id="266" r:id="rId11"/>
    <p:sldId id="267" r:id="rId12"/>
    <p:sldId id="268" r:id="rId13"/>
    <p:sldId id="269" r:id="rId14"/>
    <p:sldId id="271" r:id="rId15"/>
    <p:sldId id="277" r:id="rId16"/>
    <p:sldId id="272" r:id="rId17"/>
    <p:sldId id="280" r:id="rId18"/>
    <p:sldId id="281" r:id="rId19"/>
    <p:sldId id="282" r:id="rId20"/>
    <p:sldId id="283" r:id="rId21"/>
    <p:sldId id="287" r:id="rId22"/>
    <p:sldId id="288" r:id="rId23"/>
    <p:sldId id="289" r:id="rId24"/>
  </p:sldIdLst>
  <p:sldSz cx="9144000" cy="6858000" type="screen4x3"/>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2" autoAdjust="0"/>
    <p:restoredTop sz="94660"/>
  </p:normalViewPr>
  <p:slideViewPr>
    <p:cSldViewPr>
      <p:cViewPr varScale="1">
        <p:scale>
          <a:sx n="69" d="100"/>
          <a:sy n="69" d="100"/>
        </p:scale>
        <p:origin x="-141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lt-LT" smtClean="0"/>
              <a:t>Spustelėję redag. ruoš. pavad. stilių</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lt-LT" smtClean="0"/>
              <a:t>Spustelėję redag. ruoš. paantrš. stilių</a:t>
            </a:r>
            <a:endParaRPr kumimoji="0" lang="en-US"/>
          </a:p>
        </p:txBody>
      </p:sp>
      <p:sp>
        <p:nvSpPr>
          <p:cNvPr id="30" name="Date Placeholder 29"/>
          <p:cNvSpPr>
            <a:spLocks noGrp="1"/>
          </p:cNvSpPr>
          <p:nvPr>
            <p:ph type="dt" sz="half" idx="10"/>
          </p:nvPr>
        </p:nvSpPr>
        <p:spPr/>
        <p:txBody>
          <a:bodyPr/>
          <a:lstStyle/>
          <a:p>
            <a:fld id="{CFEA8414-EB1B-4353-8676-DCB27DA3F26A}" type="datetimeFigureOut">
              <a:rPr lang="lt-LT" smtClean="0"/>
              <a:t>2022-11-24</a:t>
            </a:fld>
            <a:endParaRPr lang="lt-LT"/>
          </a:p>
        </p:txBody>
      </p:sp>
      <p:sp>
        <p:nvSpPr>
          <p:cNvPr id="19" name="Footer Placeholder 18"/>
          <p:cNvSpPr>
            <a:spLocks noGrp="1"/>
          </p:cNvSpPr>
          <p:nvPr>
            <p:ph type="ftr" sz="quarter" idx="11"/>
          </p:nvPr>
        </p:nvSpPr>
        <p:spPr/>
        <p:txBody>
          <a:bodyPr/>
          <a:lstStyle/>
          <a:p>
            <a:endParaRPr lang="lt-LT"/>
          </a:p>
        </p:txBody>
      </p:sp>
      <p:sp>
        <p:nvSpPr>
          <p:cNvPr id="27" name="Slide Number Placeholder 26"/>
          <p:cNvSpPr>
            <a:spLocks noGrp="1"/>
          </p:cNvSpPr>
          <p:nvPr>
            <p:ph type="sldNum" sz="quarter" idx="12"/>
          </p:nvPr>
        </p:nvSpPr>
        <p:spPr/>
        <p:txBody>
          <a:bodyPr/>
          <a:lstStyle/>
          <a:p>
            <a:fld id="{1DBE7B9B-83B6-4F78-8F9E-9E1BD096CF90}" type="slidenum">
              <a:rPr lang="lt-LT" smtClean="0"/>
              <a:t>‹#›</a:t>
            </a:fld>
            <a:endParaRPr lang="lt-L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lt-LT" smtClean="0"/>
              <a:t>Spustelėję redag. ruoš. pavad. stilių</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lt-LT" smtClean="0"/>
              <a:t>Spustelėję redag. ruoš. teksto stilių</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4" name="Date Placeholder 3"/>
          <p:cNvSpPr>
            <a:spLocks noGrp="1"/>
          </p:cNvSpPr>
          <p:nvPr>
            <p:ph type="dt" sz="half" idx="10"/>
          </p:nvPr>
        </p:nvSpPr>
        <p:spPr/>
        <p:txBody>
          <a:bodyPr/>
          <a:lstStyle/>
          <a:p>
            <a:fld id="{CFEA8414-EB1B-4353-8676-DCB27DA3F26A}" type="datetimeFigureOut">
              <a:rPr lang="lt-LT" smtClean="0"/>
              <a:t>2022-11-24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1DBE7B9B-83B6-4F78-8F9E-9E1BD096CF90}" type="slidenum">
              <a:rPr lang="lt-LT" smtClean="0"/>
              <a:t>‹#›</a:t>
            </a:fld>
            <a:endParaRPr lang="lt-L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lt-LT" smtClean="0"/>
              <a:t>Spustelėję redag. ruoš. pavad. stilių</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lt-LT" smtClean="0"/>
              <a:t>Spustelėję redag. ruoš. teksto stilių</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4" name="Date Placeholder 3"/>
          <p:cNvSpPr>
            <a:spLocks noGrp="1"/>
          </p:cNvSpPr>
          <p:nvPr>
            <p:ph type="dt" sz="half" idx="10"/>
          </p:nvPr>
        </p:nvSpPr>
        <p:spPr/>
        <p:txBody>
          <a:bodyPr/>
          <a:lstStyle/>
          <a:p>
            <a:fld id="{CFEA8414-EB1B-4353-8676-DCB27DA3F26A}" type="datetimeFigureOut">
              <a:rPr lang="lt-LT" smtClean="0"/>
              <a:t>2022-11-24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1DBE7B9B-83B6-4F78-8F9E-9E1BD096CF90}" type="slidenum">
              <a:rPr lang="lt-LT" smtClean="0"/>
              <a:t>‹#›</a:t>
            </a:fld>
            <a:endParaRPr lang="lt-L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lt-LT" smtClean="0"/>
              <a:t>Spustelėję redag. ruoš. pavad. stilių</a:t>
            </a:r>
            <a:endParaRPr kumimoji="0" lang="en-US"/>
          </a:p>
        </p:txBody>
      </p:sp>
      <p:sp>
        <p:nvSpPr>
          <p:cNvPr id="3" name="Content Placeholder 2"/>
          <p:cNvSpPr>
            <a:spLocks noGrp="1"/>
          </p:cNvSpPr>
          <p:nvPr>
            <p:ph idx="1"/>
          </p:nvPr>
        </p:nvSpPr>
        <p:spPr/>
        <p:txBody>
          <a:bodyPr/>
          <a:lstStyle/>
          <a:p>
            <a:pPr lvl="0" eaLnBrk="1" latinLnBrk="0" hangingPunct="1"/>
            <a:r>
              <a:rPr lang="lt-LT" smtClean="0"/>
              <a:t>Spustelėję redag. ruoš. teksto stilių</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4" name="Date Placeholder 3"/>
          <p:cNvSpPr>
            <a:spLocks noGrp="1"/>
          </p:cNvSpPr>
          <p:nvPr>
            <p:ph type="dt" sz="half" idx="10"/>
          </p:nvPr>
        </p:nvSpPr>
        <p:spPr/>
        <p:txBody>
          <a:bodyPr/>
          <a:lstStyle/>
          <a:p>
            <a:fld id="{CFEA8414-EB1B-4353-8676-DCB27DA3F26A}" type="datetimeFigureOut">
              <a:rPr lang="lt-LT" smtClean="0"/>
              <a:t>2022-11-24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1DBE7B9B-83B6-4F78-8F9E-9E1BD096CF90}" type="slidenum">
              <a:rPr lang="lt-LT" smtClean="0"/>
              <a:t>‹#›</a:t>
            </a:fld>
            <a:endParaRPr lang="lt-L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lt-LT" smtClean="0"/>
              <a:t>Spustelėję redag. ruoš. pavad. stilių</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lt-LT" smtClean="0"/>
              <a:t>Spustelėję redag. ruoš. teksto stilių</a:t>
            </a:r>
          </a:p>
        </p:txBody>
      </p:sp>
      <p:sp>
        <p:nvSpPr>
          <p:cNvPr id="4" name="Date Placeholder 3"/>
          <p:cNvSpPr>
            <a:spLocks noGrp="1"/>
          </p:cNvSpPr>
          <p:nvPr>
            <p:ph type="dt" sz="half" idx="10"/>
          </p:nvPr>
        </p:nvSpPr>
        <p:spPr/>
        <p:txBody>
          <a:bodyPr/>
          <a:lstStyle/>
          <a:p>
            <a:fld id="{CFEA8414-EB1B-4353-8676-DCB27DA3F26A}" type="datetimeFigureOut">
              <a:rPr lang="lt-LT" smtClean="0"/>
              <a:t>2022-11-24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1DBE7B9B-83B6-4F78-8F9E-9E1BD096CF90}" type="slidenum">
              <a:rPr lang="lt-LT" smtClean="0"/>
              <a:t>‹#›</a:t>
            </a:fld>
            <a:endParaRPr lang="lt-L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lt-LT" smtClean="0"/>
              <a:t>Spustelėję redag. ruoš. pavad. stilių</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lt-LT" smtClean="0"/>
              <a:t>Spustelėję redag. ruoš. teksto stilių</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lt-LT" smtClean="0"/>
              <a:t>Spustelėję redag. ruoš. teksto stilių</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5" name="Date Placeholder 4"/>
          <p:cNvSpPr>
            <a:spLocks noGrp="1"/>
          </p:cNvSpPr>
          <p:nvPr>
            <p:ph type="dt" sz="half" idx="10"/>
          </p:nvPr>
        </p:nvSpPr>
        <p:spPr/>
        <p:txBody>
          <a:bodyPr/>
          <a:lstStyle/>
          <a:p>
            <a:fld id="{CFEA8414-EB1B-4353-8676-DCB27DA3F26A}" type="datetimeFigureOut">
              <a:rPr lang="lt-LT" smtClean="0"/>
              <a:t>2022-11-24</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1DBE7B9B-83B6-4F78-8F9E-9E1BD096CF90}" type="slidenum">
              <a:rPr lang="lt-LT" smtClean="0"/>
              <a:t>‹#›</a:t>
            </a:fld>
            <a:endParaRPr lang="lt-L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lt-LT" smtClean="0"/>
              <a:t>Spustelėję redag. ruoš. pavad. stilių</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lt-LT" smtClean="0"/>
              <a:t>Spustelėję redag. ruoš. teksto stilių</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lt-LT" smtClean="0"/>
              <a:t>Spustelėję redag. ruoš. teksto stilių</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lt-LT" smtClean="0"/>
              <a:t>Spustelėję redag. ruoš. teksto stilių</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lt-LT" smtClean="0"/>
              <a:t>Spustelėję redag. ruoš. teksto stilių</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7" name="Date Placeholder 6"/>
          <p:cNvSpPr>
            <a:spLocks noGrp="1"/>
          </p:cNvSpPr>
          <p:nvPr>
            <p:ph type="dt" sz="half" idx="10"/>
          </p:nvPr>
        </p:nvSpPr>
        <p:spPr/>
        <p:txBody>
          <a:bodyPr/>
          <a:lstStyle/>
          <a:p>
            <a:fld id="{CFEA8414-EB1B-4353-8676-DCB27DA3F26A}" type="datetimeFigureOut">
              <a:rPr lang="lt-LT" smtClean="0"/>
              <a:t>2022-11-24</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1DBE7B9B-83B6-4F78-8F9E-9E1BD096CF90}" type="slidenum">
              <a:rPr lang="lt-LT" smtClean="0"/>
              <a:t>‹#›</a:t>
            </a:fld>
            <a:endParaRPr lang="lt-L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lt-LT" smtClean="0"/>
              <a:t>Spustelėję redag. ruoš. pavad. stilių</a:t>
            </a:r>
            <a:endParaRPr kumimoji="0" lang="en-US"/>
          </a:p>
        </p:txBody>
      </p:sp>
      <p:sp>
        <p:nvSpPr>
          <p:cNvPr id="3" name="Date Placeholder 2"/>
          <p:cNvSpPr>
            <a:spLocks noGrp="1"/>
          </p:cNvSpPr>
          <p:nvPr>
            <p:ph type="dt" sz="half" idx="10"/>
          </p:nvPr>
        </p:nvSpPr>
        <p:spPr/>
        <p:txBody>
          <a:bodyPr/>
          <a:lstStyle/>
          <a:p>
            <a:fld id="{CFEA8414-EB1B-4353-8676-DCB27DA3F26A}" type="datetimeFigureOut">
              <a:rPr lang="lt-LT" smtClean="0"/>
              <a:t>2022-11-24</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1DBE7B9B-83B6-4F78-8F9E-9E1BD096CF90}" type="slidenum">
              <a:rPr lang="lt-LT" smtClean="0"/>
              <a:t>‹#›</a:t>
            </a:fld>
            <a:endParaRPr lang="lt-L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EA8414-EB1B-4353-8676-DCB27DA3F26A}" type="datetimeFigureOut">
              <a:rPr lang="lt-LT" smtClean="0"/>
              <a:t>2022-11-24</a:t>
            </a:fld>
            <a:endParaRPr lang="lt-LT"/>
          </a:p>
        </p:txBody>
      </p:sp>
      <p:sp>
        <p:nvSpPr>
          <p:cNvPr id="3" name="Footer Placeholder 2"/>
          <p:cNvSpPr>
            <a:spLocks noGrp="1"/>
          </p:cNvSpPr>
          <p:nvPr>
            <p:ph type="ftr" sz="quarter" idx="11"/>
          </p:nvPr>
        </p:nvSpPr>
        <p:spPr/>
        <p:txBody>
          <a:bodyPr/>
          <a:lstStyle/>
          <a:p>
            <a:endParaRPr lang="lt-LT"/>
          </a:p>
        </p:txBody>
      </p:sp>
      <p:sp>
        <p:nvSpPr>
          <p:cNvPr id="4" name="Slide Number Placeholder 3"/>
          <p:cNvSpPr>
            <a:spLocks noGrp="1"/>
          </p:cNvSpPr>
          <p:nvPr>
            <p:ph type="sldNum" sz="quarter" idx="12"/>
          </p:nvPr>
        </p:nvSpPr>
        <p:spPr/>
        <p:txBody>
          <a:bodyPr/>
          <a:lstStyle/>
          <a:p>
            <a:fld id="{1DBE7B9B-83B6-4F78-8F9E-9E1BD096CF90}" type="slidenum">
              <a:rPr lang="lt-LT" smtClean="0"/>
              <a:t>‹#›</a:t>
            </a:fld>
            <a:endParaRPr lang="lt-L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lt-LT" smtClean="0"/>
              <a:t>Spustelėję redag. ruoš. pavad. stilių</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lt-LT" smtClean="0"/>
              <a:t>Spustelėję redag. ruoš. teksto stilių</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lt-LT" smtClean="0"/>
              <a:t>Spustelėję redag. ruoš. teksto stilių</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5" name="Date Placeholder 4"/>
          <p:cNvSpPr>
            <a:spLocks noGrp="1"/>
          </p:cNvSpPr>
          <p:nvPr>
            <p:ph type="dt" sz="half" idx="10"/>
          </p:nvPr>
        </p:nvSpPr>
        <p:spPr/>
        <p:txBody>
          <a:bodyPr/>
          <a:lstStyle/>
          <a:p>
            <a:fld id="{CFEA8414-EB1B-4353-8676-DCB27DA3F26A}" type="datetimeFigureOut">
              <a:rPr lang="lt-LT" smtClean="0"/>
              <a:t>2022-11-24</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1DBE7B9B-83B6-4F78-8F9E-9E1BD096CF90}" type="slidenum">
              <a:rPr lang="lt-LT" smtClean="0"/>
              <a:t>‹#›</a:t>
            </a:fld>
            <a:endParaRPr lang="lt-L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aveikslėlis ir antraštė">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lt-LT" smtClean="0"/>
              <a:t>Spustelėję redag. ruoš. pavad. stilių</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lt-LT" smtClean="0"/>
              <a:t>Spustelėję redag. ruoš. teksto stilių</a:t>
            </a:r>
          </a:p>
        </p:txBody>
      </p:sp>
      <p:sp>
        <p:nvSpPr>
          <p:cNvPr id="5" name="Date Placeholder 4"/>
          <p:cNvSpPr>
            <a:spLocks noGrp="1"/>
          </p:cNvSpPr>
          <p:nvPr>
            <p:ph type="dt" sz="half" idx="10"/>
          </p:nvPr>
        </p:nvSpPr>
        <p:spPr/>
        <p:txBody>
          <a:bodyPr/>
          <a:lstStyle/>
          <a:p>
            <a:fld id="{CFEA8414-EB1B-4353-8676-DCB27DA3F26A}" type="datetimeFigureOut">
              <a:rPr lang="lt-LT" smtClean="0"/>
              <a:t>2022-11-24</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a:xfrm>
            <a:off x="8077200" y="6356350"/>
            <a:ext cx="609600" cy="365125"/>
          </a:xfrm>
        </p:spPr>
        <p:txBody>
          <a:bodyPr/>
          <a:lstStyle/>
          <a:p>
            <a:fld id="{1DBE7B9B-83B6-4F78-8F9E-9E1BD096CF90}" type="slidenum">
              <a:rPr lang="lt-LT" smtClean="0"/>
              <a:t>‹#›</a:t>
            </a:fld>
            <a:endParaRPr lang="lt-LT"/>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lt-LT" smtClean="0"/>
              <a:t>Spustelėkite piktogr. norėdami įtraukti pav.</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lt-LT" smtClean="0"/>
              <a:t>Spustelėję redag. ruoš. pavad. stilių</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lt-LT" smtClean="0"/>
              <a:t>Spustelėję redag. ruoš. teksto stilių</a:t>
            </a:r>
          </a:p>
          <a:p>
            <a:pPr lvl="1" eaLnBrk="1" latinLnBrk="0" hangingPunct="1"/>
            <a:r>
              <a:rPr kumimoji="0" lang="lt-LT" smtClean="0"/>
              <a:t>Antras lygmuo</a:t>
            </a:r>
          </a:p>
          <a:p>
            <a:pPr lvl="2" eaLnBrk="1" latinLnBrk="0" hangingPunct="1"/>
            <a:r>
              <a:rPr kumimoji="0" lang="lt-LT" smtClean="0"/>
              <a:t>Trečias lygmuo</a:t>
            </a:r>
          </a:p>
          <a:p>
            <a:pPr lvl="3" eaLnBrk="1" latinLnBrk="0" hangingPunct="1"/>
            <a:r>
              <a:rPr kumimoji="0" lang="lt-LT" smtClean="0"/>
              <a:t>Ketvirtas lygmuo</a:t>
            </a:r>
          </a:p>
          <a:p>
            <a:pPr lvl="4" eaLnBrk="1" latinLnBrk="0" hangingPunct="1"/>
            <a:r>
              <a:rPr kumimoji="0" lang="lt-LT" smtClean="0"/>
              <a:t>Penktas lygmuo</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FEA8414-EB1B-4353-8676-DCB27DA3F26A}" type="datetimeFigureOut">
              <a:rPr lang="lt-LT" smtClean="0"/>
              <a:t>2022-11-24</a:t>
            </a:fld>
            <a:endParaRPr lang="lt-LT"/>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lt-LT"/>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DBE7B9B-83B6-4F78-8F9E-9E1BD096CF90}" type="slidenum">
              <a:rPr lang="lt-LT" smtClean="0"/>
              <a:t>‹#›</a:t>
            </a:fld>
            <a:endParaRPr lang="lt-LT"/>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ctrTitle"/>
          </p:nvPr>
        </p:nvSpPr>
        <p:spPr/>
        <p:txBody>
          <a:bodyPr>
            <a:noAutofit/>
          </a:bodyPr>
          <a:lstStyle/>
          <a:p>
            <a:pPr algn="ctr"/>
            <a:r>
              <a:rPr lang="pt-BR" sz="6600" dirty="0">
                <a:latin typeface="Times New Roman" pitchFamily="18" charset="0"/>
                <a:cs typeface="Times New Roman" pitchFamily="18" charset="0"/>
              </a:rPr>
              <a:t>Vaikų pykčio ir agresijos valdymas</a:t>
            </a:r>
            <a:endParaRPr lang="lt-LT" sz="66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23728" y="3789040"/>
            <a:ext cx="4248472" cy="18893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483768" y="6165304"/>
            <a:ext cx="3709670" cy="523220"/>
          </a:xfrm>
          <a:prstGeom prst="rect">
            <a:avLst/>
          </a:prstGeom>
          <a:noFill/>
        </p:spPr>
        <p:txBody>
          <a:bodyPr wrap="none" rtlCol="0">
            <a:spAutoFit/>
          </a:bodyPr>
          <a:lstStyle/>
          <a:p>
            <a:r>
              <a:rPr lang="lt-LT" sz="2800" dirty="0" smtClean="0">
                <a:latin typeface="Times New Roman" pitchFamily="18" charset="0"/>
                <a:cs typeface="Times New Roman" pitchFamily="18" charset="0"/>
              </a:rPr>
              <a:t>Lina </a:t>
            </a:r>
            <a:r>
              <a:rPr lang="lt-LT" sz="2800" dirty="0" err="1" smtClean="0">
                <a:latin typeface="Times New Roman" pitchFamily="18" charset="0"/>
                <a:cs typeface="Times New Roman" pitchFamily="18" charset="0"/>
              </a:rPr>
              <a:t>Mineikienė</a:t>
            </a:r>
            <a:r>
              <a:rPr lang="lt-LT" sz="2800" dirty="0" smtClean="0">
                <a:latin typeface="Times New Roman" pitchFamily="18" charset="0"/>
                <a:cs typeface="Times New Roman" pitchFamily="18" charset="0"/>
              </a:rPr>
              <a:t> 2022m</a:t>
            </a:r>
            <a:r>
              <a:rPr lang="lt-LT" dirty="0" smtClean="0"/>
              <a:t>.</a:t>
            </a:r>
            <a:endParaRPr lang="lt-LT" dirty="0"/>
          </a:p>
        </p:txBody>
      </p:sp>
    </p:spTree>
    <p:extLst>
      <p:ext uri="{BB962C8B-B14F-4D97-AF65-F5344CB8AC3E}">
        <p14:creationId xmlns:p14="http://schemas.microsoft.com/office/powerpoint/2010/main" val="10006336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67544" y="260648"/>
            <a:ext cx="8229600" cy="792088"/>
          </a:xfrm>
        </p:spPr>
        <p:txBody>
          <a:bodyPr>
            <a:normAutofit fontScale="90000"/>
          </a:bodyPr>
          <a:lstStyle/>
          <a:p>
            <a:pPr algn="ctr"/>
            <a:r>
              <a:rPr lang="lt-LT" sz="5400" b="1" dirty="0" smtClean="0">
                <a:latin typeface="Times New Roman" pitchFamily="18" charset="0"/>
                <a:cs typeface="Times New Roman" pitchFamily="18" charset="0"/>
              </a:rPr>
              <a:t>Dėmesio siekimas</a:t>
            </a:r>
            <a:endParaRPr lang="lt-LT" sz="5400" b="1" dirty="0">
              <a:latin typeface="Times New Roman" pitchFamily="18" charset="0"/>
              <a:cs typeface="Times New Roman" pitchFamily="18" charset="0"/>
            </a:endParaRPr>
          </a:p>
        </p:txBody>
      </p:sp>
      <p:sp>
        <p:nvSpPr>
          <p:cNvPr id="3" name="Turinio vietos rezervavimo ženklas 2"/>
          <p:cNvSpPr>
            <a:spLocks noGrp="1"/>
          </p:cNvSpPr>
          <p:nvPr>
            <p:ph idx="1"/>
          </p:nvPr>
        </p:nvSpPr>
        <p:spPr>
          <a:xfrm>
            <a:off x="457200" y="1484784"/>
            <a:ext cx="8229600" cy="4839816"/>
          </a:xfrm>
        </p:spPr>
        <p:txBody>
          <a:bodyPr>
            <a:normAutofit fontScale="47500" lnSpcReduction="20000"/>
          </a:bodyPr>
          <a:lstStyle/>
          <a:p>
            <a:pPr algn="just"/>
            <a:r>
              <a:rPr lang="lt-LT" sz="4000" b="1" dirty="0">
                <a:latin typeface="Times New Roman" pitchFamily="18" charset="0"/>
                <a:cs typeface="Times New Roman" pitchFamily="18" charset="0"/>
              </a:rPr>
              <a:t>Vaiko elgesys. </a:t>
            </a:r>
            <a:r>
              <a:rPr lang="lt-LT" sz="4000" dirty="0">
                <a:latin typeface="Times New Roman" pitchFamily="18" charset="0"/>
                <a:cs typeface="Times New Roman" pitchFamily="18" charset="0"/>
              </a:rPr>
              <a:t>Trukdo veiklą, triukšmauja, tinginiauja, verkia, pernelyg jautrus, jis nori, kad jam kiti patarnautų, plepa, kiršina kitus, erzina, stumdosi ir </a:t>
            </a:r>
            <a:r>
              <a:rPr lang="lt-LT" sz="4000" dirty="0" err="1">
                <a:latin typeface="Times New Roman" pitchFamily="18" charset="0"/>
                <a:cs typeface="Times New Roman" pitchFamily="18" charset="0"/>
              </a:rPr>
              <a:t>kt</a:t>
            </a:r>
            <a:r>
              <a:rPr lang="lt-LT" sz="4000" dirty="0">
                <a:latin typeface="Times New Roman" pitchFamily="18" charset="0"/>
                <a:cs typeface="Times New Roman" pitchFamily="18" charset="0"/>
              </a:rPr>
              <a:t>. Galvoja: "Aš vertingas tik tada, kai žmonės atkreipia į mane dėmesį</a:t>
            </a:r>
            <a:r>
              <a:rPr lang="lt-LT" sz="4000" dirty="0" smtClean="0">
                <a:latin typeface="Times New Roman" pitchFamily="18" charset="0"/>
                <a:cs typeface="Times New Roman" pitchFamily="18" charset="0"/>
              </a:rPr>
              <a:t>“</a:t>
            </a:r>
          </a:p>
          <a:p>
            <a:pPr algn="just"/>
            <a:endParaRPr lang="lt-LT" sz="4000" dirty="0" smtClean="0">
              <a:effectLst/>
              <a:latin typeface="Times New Roman" pitchFamily="18" charset="0"/>
              <a:cs typeface="Times New Roman" pitchFamily="18" charset="0"/>
            </a:endParaRPr>
          </a:p>
          <a:p>
            <a:pPr algn="just"/>
            <a:r>
              <a:rPr lang="lt-LT" sz="4000" dirty="0">
                <a:latin typeface="Times New Roman" pitchFamily="18" charset="0"/>
                <a:cs typeface="Times New Roman" pitchFamily="18" charset="0"/>
              </a:rPr>
              <a:t>S</a:t>
            </a:r>
            <a:r>
              <a:rPr lang="lt-LT" sz="4000" b="1" dirty="0">
                <a:latin typeface="Times New Roman" pitchFamily="18" charset="0"/>
                <a:cs typeface="Times New Roman" pitchFamily="18" charset="0"/>
              </a:rPr>
              <a:t>uaugusiojo reakcija. </a:t>
            </a:r>
            <a:r>
              <a:rPr lang="lt-LT" sz="4000" dirty="0">
                <a:latin typeface="Times New Roman" pitchFamily="18" charset="0"/>
                <a:cs typeface="Times New Roman" pitchFamily="18" charset="0"/>
              </a:rPr>
              <a:t>Per daug padeda, įkalbinėja, primena užduotis. Jaučiasi susierzinęs, pasipiktinęs. Galvoja: "Vaikas reikalauja per daug mano laiko</a:t>
            </a:r>
            <a:r>
              <a:rPr lang="lt-LT" sz="4000" dirty="0" smtClean="0">
                <a:latin typeface="Times New Roman" pitchFamily="18" charset="0"/>
                <a:cs typeface="Times New Roman" pitchFamily="18" charset="0"/>
              </a:rPr>
              <a:t>".</a:t>
            </a:r>
          </a:p>
          <a:p>
            <a:pPr algn="just"/>
            <a:endParaRPr lang="lt-LT" sz="4000" dirty="0" smtClean="0">
              <a:effectLst/>
              <a:latin typeface="Times New Roman" pitchFamily="18" charset="0"/>
              <a:cs typeface="Times New Roman" pitchFamily="18" charset="0"/>
            </a:endParaRPr>
          </a:p>
          <a:p>
            <a:pPr algn="just"/>
            <a:r>
              <a:rPr lang="lt-LT" sz="4000" b="1" dirty="0">
                <a:latin typeface="Times New Roman" pitchFamily="18" charset="0"/>
                <a:cs typeface="Times New Roman" pitchFamily="18" charset="0"/>
              </a:rPr>
              <a:t>Vaiko reakcija į pastabą. </a:t>
            </a:r>
            <a:r>
              <a:rPr lang="lt-LT" sz="4000" dirty="0">
                <a:latin typeface="Times New Roman" pitchFamily="18" charset="0"/>
                <a:cs typeface="Times New Roman" pitchFamily="18" charset="0"/>
              </a:rPr>
              <a:t>Tam tikrą laiką nustoja netinkamai elgtis, bet, pajutęs dėmesio stoką, vėl elgiasi panašiai, kol toks elgesys dar pritraukia </a:t>
            </a:r>
            <a:r>
              <a:rPr lang="lt-LT" sz="4000" dirty="0" smtClean="0">
                <a:latin typeface="Times New Roman" pitchFamily="18" charset="0"/>
                <a:cs typeface="Times New Roman" pitchFamily="18" charset="0"/>
              </a:rPr>
              <a:t>mokytojo</a:t>
            </a:r>
          </a:p>
          <a:p>
            <a:pPr algn="just"/>
            <a:r>
              <a:rPr lang="lt-LT" sz="4000" dirty="0" smtClean="0">
                <a:latin typeface="Times New Roman" pitchFamily="18" charset="0"/>
                <a:cs typeface="Times New Roman" pitchFamily="18" charset="0"/>
              </a:rPr>
              <a:t>dėmesį</a:t>
            </a:r>
            <a:r>
              <a:rPr lang="lt-LT" sz="4000" dirty="0">
                <a:latin typeface="Times New Roman" pitchFamily="18" charset="0"/>
                <a:cs typeface="Times New Roman" pitchFamily="18" charset="0"/>
              </a:rPr>
              <a:t>.</a:t>
            </a:r>
            <a:br>
              <a:rPr lang="lt-LT" sz="4000" dirty="0">
                <a:latin typeface="Times New Roman" pitchFamily="18" charset="0"/>
                <a:cs typeface="Times New Roman" pitchFamily="18" charset="0"/>
              </a:rPr>
            </a:br>
            <a:r>
              <a:rPr lang="lt-LT" sz="4000" dirty="0">
                <a:latin typeface="Times New Roman" pitchFamily="18" charset="0"/>
                <a:cs typeface="Times New Roman" pitchFamily="18" charset="0"/>
              </a:rPr>
              <a:t/>
            </a:r>
            <a:br>
              <a:rPr lang="lt-LT" sz="4000" dirty="0">
                <a:latin typeface="Times New Roman" pitchFamily="18" charset="0"/>
                <a:cs typeface="Times New Roman" pitchFamily="18" charset="0"/>
              </a:rPr>
            </a:br>
            <a:endParaRPr lang="lt-LT" sz="4000" dirty="0" smtClean="0">
              <a:effectLst/>
              <a:latin typeface="Times New Roman" pitchFamily="18" charset="0"/>
              <a:cs typeface="Times New Roman" pitchFamily="18" charset="0"/>
            </a:endParaRPr>
          </a:p>
          <a:p>
            <a:pPr marL="0" indent="0" algn="ctr">
              <a:buNone/>
            </a:pPr>
            <a:r>
              <a:rPr lang="lt-LT" sz="4000" b="1" dirty="0">
                <a:latin typeface="Times New Roman" pitchFamily="18" charset="0"/>
                <a:cs typeface="Times New Roman" pitchFamily="18" charset="0"/>
              </a:rPr>
              <a:t>Kaip elgtis?</a:t>
            </a:r>
            <a:endParaRPr lang="lt-LT" sz="4000" dirty="0" smtClean="0">
              <a:effectLst/>
              <a:latin typeface="Times New Roman" pitchFamily="18" charset="0"/>
              <a:cs typeface="Times New Roman" pitchFamily="18" charset="0"/>
            </a:endParaRPr>
          </a:p>
          <a:p>
            <a:pPr algn="just" fontAlgn="base"/>
            <a:r>
              <a:rPr lang="lt-LT" sz="4000" dirty="0">
                <a:latin typeface="Times New Roman" pitchFamily="18" charset="0"/>
                <a:cs typeface="Times New Roman" pitchFamily="18" charset="0"/>
              </a:rPr>
              <a:t>Elgtis netikėtai, pasitraukti iš vaiko "trukdymų lauko".</a:t>
            </a:r>
          </a:p>
          <a:p>
            <a:pPr algn="just" fontAlgn="base"/>
            <a:r>
              <a:rPr lang="lt-LT" sz="4000" dirty="0">
                <a:latin typeface="Times New Roman" pitchFamily="18" charset="0"/>
                <a:cs typeface="Times New Roman" pitchFamily="18" charset="0"/>
              </a:rPr>
              <a:t>Ignoruoti netinkamą elgesį ir pastebėti gerą. </a:t>
            </a:r>
          </a:p>
          <a:p>
            <a:pPr algn="just" fontAlgn="base"/>
            <a:r>
              <a:rPr lang="lt-LT" sz="4000" dirty="0">
                <a:latin typeface="Times New Roman" pitchFamily="18" charset="0"/>
                <a:cs typeface="Times New Roman" pitchFamily="18" charset="0"/>
              </a:rPr>
              <a:t>Duoti vaikui pasirinkti: tęsti akciją, ar baigti - ir viena, ir kita turi pasekmes</a:t>
            </a:r>
            <a:r>
              <a:rPr lang="lt-LT" sz="3500" dirty="0" smtClean="0">
                <a:latin typeface="Times New Roman" pitchFamily="18" charset="0"/>
                <a:cs typeface="Times New Roman" pitchFamily="18" charset="0"/>
              </a:rPr>
              <a:t>.</a:t>
            </a:r>
            <a:endParaRPr lang="lt-LT" sz="3500" dirty="0">
              <a:latin typeface="Times New Roman" pitchFamily="18" charset="0"/>
              <a:cs typeface="Times New Roman" pitchFamily="18" charset="0"/>
            </a:endParaRPr>
          </a:p>
        </p:txBody>
      </p:sp>
    </p:spTree>
    <p:extLst>
      <p:ext uri="{BB962C8B-B14F-4D97-AF65-F5344CB8AC3E}">
        <p14:creationId xmlns:p14="http://schemas.microsoft.com/office/powerpoint/2010/main" val="3177202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4638"/>
            <a:ext cx="8229600" cy="778098"/>
          </a:xfrm>
        </p:spPr>
        <p:txBody>
          <a:bodyPr>
            <a:normAutofit fontScale="90000"/>
          </a:bodyPr>
          <a:lstStyle/>
          <a:p>
            <a:pPr algn="ctr"/>
            <a:r>
              <a:rPr lang="lt-LT" b="1" dirty="0" smtClean="0">
                <a:latin typeface="Times New Roman" pitchFamily="18" charset="0"/>
                <a:cs typeface="Times New Roman" pitchFamily="18" charset="0"/>
              </a:rPr>
              <a:t>Valdžios siekimas</a:t>
            </a:r>
            <a:endParaRPr lang="lt-LT" b="1" dirty="0">
              <a:latin typeface="Times New Roman" pitchFamily="18" charset="0"/>
              <a:cs typeface="Times New Roman" pitchFamily="18" charset="0"/>
            </a:endParaRPr>
          </a:p>
        </p:txBody>
      </p:sp>
      <p:sp>
        <p:nvSpPr>
          <p:cNvPr id="3" name="Turinio vietos rezervavimo ženklas 2"/>
          <p:cNvSpPr>
            <a:spLocks noGrp="1"/>
          </p:cNvSpPr>
          <p:nvPr>
            <p:ph idx="1"/>
          </p:nvPr>
        </p:nvSpPr>
        <p:spPr>
          <a:xfrm>
            <a:off x="457200" y="1268760"/>
            <a:ext cx="8229600" cy="4857403"/>
          </a:xfrm>
        </p:spPr>
        <p:txBody>
          <a:bodyPr>
            <a:noAutofit/>
          </a:bodyPr>
          <a:lstStyle/>
          <a:p>
            <a:pPr algn="just"/>
            <a:r>
              <a:rPr lang="lt-LT" sz="1600" b="1" dirty="0">
                <a:latin typeface="Times New Roman" pitchFamily="18" charset="0"/>
                <a:cs typeface="Times New Roman" pitchFamily="18" charset="0"/>
              </a:rPr>
              <a:t>Vaiko elgesys. </a:t>
            </a:r>
            <a:r>
              <a:rPr lang="lt-LT" sz="1600" dirty="0">
                <a:latin typeface="Times New Roman" pitchFamily="18" charset="0"/>
                <a:cs typeface="Times New Roman" pitchFamily="18" charset="0"/>
              </a:rPr>
              <a:t>Prieštarauja, ginčijasi, neigia, meluoja, priešinasi, bet kokiai veiklai, nori kontroliuoti, bet kurią situaciją, visur laimėti, neklauso, pyksta, dykinėja, užsispiria. Galvoja: "Aš vertingas tik tuomet, kai kiti daro tai, ko aš noriu; kai galiu valdyti, viešpatauti".</a:t>
            </a:r>
            <a:endParaRPr lang="lt-LT" sz="1600" dirty="0" smtClean="0">
              <a:effectLst/>
              <a:latin typeface="Times New Roman" pitchFamily="18" charset="0"/>
              <a:cs typeface="Times New Roman" pitchFamily="18" charset="0"/>
            </a:endParaRPr>
          </a:p>
          <a:p>
            <a:pPr algn="just"/>
            <a:r>
              <a:rPr lang="lt-LT" sz="1600" b="1" dirty="0">
                <a:latin typeface="Times New Roman" pitchFamily="18" charset="0"/>
                <a:cs typeface="Times New Roman" pitchFamily="18" charset="0"/>
              </a:rPr>
              <a:t>Suaugusiojo reakcija. </a:t>
            </a:r>
            <a:r>
              <a:rPr lang="lt-LT" sz="1600" dirty="0">
                <a:latin typeface="Times New Roman" pitchFamily="18" charset="0"/>
                <a:cs typeface="Times New Roman" pitchFamily="18" charset="0"/>
              </a:rPr>
              <a:t>Siekia, kad vaikas būtinai paklustų jo reikalavimams, imasi priemonių, kad įrodytų vaikui savo pranašumą, grasina nuobaudomis už netinkamą elgesį. Išgyvena pralaimėjimą, jaučia grėsmę sau, kaip vadovui, rūpinasi, ką vaikai galvoja apie jį. Jaučiasi įpykęs, išprovokuotas. Galvoja: "Aš tau parodysiu, taip su manimi tu nesielgsi".</a:t>
            </a:r>
            <a:endParaRPr lang="lt-LT" sz="1600" dirty="0" smtClean="0">
              <a:effectLst/>
              <a:latin typeface="Times New Roman" pitchFamily="18" charset="0"/>
              <a:cs typeface="Times New Roman" pitchFamily="18" charset="0"/>
            </a:endParaRPr>
          </a:p>
          <a:p>
            <a:pPr algn="just"/>
            <a:r>
              <a:rPr lang="lt-LT" sz="1600" b="1" dirty="0">
                <a:latin typeface="Times New Roman" pitchFamily="18" charset="0"/>
                <a:cs typeface="Times New Roman" pitchFamily="18" charset="0"/>
              </a:rPr>
              <a:t>Vaiko reakcija į pastabą. </a:t>
            </a:r>
            <a:r>
              <a:rPr lang="lt-LT" sz="1600" dirty="0">
                <a:latin typeface="Times New Roman" pitchFamily="18" charset="0"/>
                <a:cs typeface="Times New Roman" pitchFamily="18" charset="0"/>
              </a:rPr>
              <a:t>Priešinasi pastabai ir netgi dar blogiau elgiasi, nori parodyti,</a:t>
            </a:r>
            <a:br>
              <a:rPr lang="lt-LT" sz="1600" dirty="0">
                <a:latin typeface="Times New Roman" pitchFamily="18" charset="0"/>
                <a:cs typeface="Times New Roman" pitchFamily="18" charset="0"/>
              </a:rPr>
            </a:br>
            <a:r>
              <a:rPr lang="lt-LT" sz="1600" dirty="0">
                <a:latin typeface="Times New Roman" pitchFamily="18" charset="0"/>
                <a:cs typeface="Times New Roman" pitchFamily="18" charset="0"/>
              </a:rPr>
              <a:t>kad jis viršesnis ir darys, ką nori. Bet kokia kaina nori laimėti; atvirai arba elgesiu demonstruoja: "Ką jūs galite man padaryti?“</a:t>
            </a:r>
            <a:endParaRPr lang="lt-LT" sz="1600" dirty="0" smtClean="0">
              <a:effectLst/>
              <a:latin typeface="Times New Roman" pitchFamily="18" charset="0"/>
              <a:cs typeface="Times New Roman" pitchFamily="18" charset="0"/>
            </a:endParaRPr>
          </a:p>
          <a:p>
            <a:pPr marL="0" indent="0" algn="ctr">
              <a:buNone/>
            </a:pPr>
            <a:r>
              <a:rPr lang="lt-LT" sz="1600" b="1" dirty="0">
                <a:latin typeface="Times New Roman" pitchFamily="18" charset="0"/>
                <a:cs typeface="Times New Roman" pitchFamily="18" charset="0"/>
              </a:rPr>
              <a:t>Kaip elgtis?</a:t>
            </a:r>
            <a:endParaRPr lang="lt-LT" sz="1600" dirty="0" smtClean="0">
              <a:effectLst/>
              <a:latin typeface="Times New Roman" pitchFamily="18" charset="0"/>
              <a:cs typeface="Times New Roman" pitchFamily="18" charset="0"/>
            </a:endParaRPr>
          </a:p>
          <a:p>
            <a:pPr algn="just" fontAlgn="base"/>
            <a:r>
              <a:rPr lang="lt-LT" sz="1600" dirty="0">
                <a:latin typeface="Times New Roman" pitchFamily="18" charset="0"/>
                <a:cs typeface="Times New Roman" pitchFamily="18" charset="0"/>
              </a:rPr>
              <a:t>Nesivelti į ginčą, kovą. </a:t>
            </a:r>
          </a:p>
          <a:p>
            <a:pPr algn="just" fontAlgn="base"/>
            <a:r>
              <a:rPr lang="lt-LT" sz="1600" dirty="0">
                <a:latin typeface="Times New Roman" pitchFamily="18" charset="0"/>
                <a:cs typeface="Times New Roman" pitchFamily="18" charset="0"/>
              </a:rPr>
              <a:t>Vengti aplinkybių, kur vaikas galėtų demonstruoti savo jėgą.</a:t>
            </a:r>
          </a:p>
          <a:p>
            <a:pPr algn="just" fontAlgn="base"/>
            <a:r>
              <a:rPr lang="lt-LT" sz="1600" dirty="0">
                <a:latin typeface="Times New Roman" pitchFamily="18" charset="0"/>
                <a:cs typeface="Times New Roman" pitchFamily="18" charset="0"/>
              </a:rPr>
              <a:t> Sutikti, kad negalite priversti vaiką tinkamai elgtis.</a:t>
            </a:r>
          </a:p>
          <a:p>
            <a:pPr algn="just" fontAlgn="base"/>
            <a:r>
              <a:rPr lang="lt-LT" sz="1600" dirty="0">
                <a:latin typeface="Times New Roman" pitchFamily="18" charset="0"/>
                <a:cs typeface="Times New Roman" pitchFamily="18" charset="0"/>
              </a:rPr>
              <a:t> Kreiptis į vaiką pagalbos. </a:t>
            </a:r>
          </a:p>
          <a:p>
            <a:pPr algn="just" fontAlgn="base"/>
            <a:r>
              <a:rPr lang="lt-LT" sz="1600" dirty="0">
                <a:latin typeface="Times New Roman" pitchFamily="18" charset="0"/>
                <a:cs typeface="Times New Roman" pitchFamily="18" charset="0"/>
              </a:rPr>
              <a:t>Elgtis priešingai, negu norėtųsi, nesuteikiant vaikui lauktos reakcijos. </a:t>
            </a:r>
          </a:p>
          <a:p>
            <a:pPr algn="just"/>
            <a:r>
              <a:rPr lang="lt-LT" sz="1600" dirty="0">
                <a:latin typeface="Times New Roman" pitchFamily="18" charset="0"/>
                <a:cs typeface="Times New Roman" pitchFamily="18" charset="0"/>
              </a:rPr>
              <a:t>Ne kalbėti, o veikti. Pasakyti, kad visi turi lygias teises, kad Jūs norite dirbti, o vaikai nori užsiimti sau malonia veikla. Tad jis gali rinktis: tinkamai </a:t>
            </a:r>
            <a:r>
              <a:rPr lang="lt-LT" sz="1600" dirty="0" smtClean="0">
                <a:latin typeface="Times New Roman" pitchFamily="18" charset="0"/>
                <a:cs typeface="Times New Roman" pitchFamily="18" charset="0"/>
              </a:rPr>
              <a:t>elgtis </a:t>
            </a:r>
            <a:r>
              <a:rPr lang="lt-LT" sz="1600" dirty="0">
                <a:latin typeface="Times New Roman" pitchFamily="18" charset="0"/>
                <a:cs typeface="Times New Roman" pitchFamily="18" charset="0"/>
              </a:rPr>
              <a:t>arba suaugusysis kreipsis pagalbos.</a:t>
            </a:r>
            <a:br>
              <a:rPr lang="lt-LT" sz="1600" dirty="0">
                <a:latin typeface="Times New Roman" pitchFamily="18" charset="0"/>
                <a:cs typeface="Times New Roman" pitchFamily="18" charset="0"/>
              </a:rPr>
            </a:br>
            <a:endParaRPr lang="lt-LT" sz="1600" dirty="0">
              <a:latin typeface="Times New Roman" pitchFamily="18" charset="0"/>
              <a:cs typeface="Times New Roman" pitchFamily="18" charset="0"/>
            </a:endParaRPr>
          </a:p>
        </p:txBody>
      </p:sp>
    </p:spTree>
    <p:extLst>
      <p:ext uri="{BB962C8B-B14F-4D97-AF65-F5344CB8AC3E}">
        <p14:creationId xmlns:p14="http://schemas.microsoft.com/office/powerpoint/2010/main" val="31954986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323528" y="116632"/>
            <a:ext cx="8229600" cy="1143000"/>
          </a:xfrm>
        </p:spPr>
        <p:txBody>
          <a:bodyPr/>
          <a:lstStyle/>
          <a:p>
            <a:pPr algn="ctr"/>
            <a:r>
              <a:rPr lang="lt-LT" b="1" dirty="0" smtClean="0">
                <a:latin typeface="Times New Roman" pitchFamily="18" charset="0"/>
                <a:cs typeface="Times New Roman" pitchFamily="18" charset="0"/>
              </a:rPr>
              <a:t>Keršto siekimas</a:t>
            </a:r>
            <a:endParaRPr lang="lt-LT" b="1" dirty="0">
              <a:latin typeface="Times New Roman" pitchFamily="18" charset="0"/>
              <a:cs typeface="Times New Roman" pitchFamily="18" charset="0"/>
            </a:endParaRPr>
          </a:p>
        </p:txBody>
      </p:sp>
      <p:sp>
        <p:nvSpPr>
          <p:cNvPr id="3" name="Turinio vietos rezervavimo ženklas 2"/>
          <p:cNvSpPr>
            <a:spLocks noGrp="1"/>
          </p:cNvSpPr>
          <p:nvPr>
            <p:ph idx="1"/>
          </p:nvPr>
        </p:nvSpPr>
        <p:spPr>
          <a:xfrm>
            <a:off x="457200" y="1340768"/>
            <a:ext cx="8229600" cy="5328592"/>
          </a:xfrm>
        </p:spPr>
        <p:txBody>
          <a:bodyPr>
            <a:noAutofit/>
          </a:bodyPr>
          <a:lstStyle/>
          <a:p>
            <a:pPr algn="just"/>
            <a:r>
              <a:rPr lang="lt-LT" sz="1800" b="1" dirty="0">
                <a:latin typeface="Times New Roman" pitchFamily="18" charset="0"/>
                <a:cs typeface="Times New Roman" pitchFamily="18" charset="0"/>
              </a:rPr>
              <a:t>Vaiko elgesys. </a:t>
            </a:r>
            <a:r>
              <a:rPr lang="lt-LT" sz="1800" dirty="0">
                <a:latin typeface="Times New Roman" pitchFamily="18" charset="0"/>
                <a:cs typeface="Times New Roman" pitchFamily="18" charset="0"/>
              </a:rPr>
              <a:t>Vagiliauja, niekina kitus, meluoja, skriaudžia gyvūnus ir vaikus,</a:t>
            </a:r>
            <a:br>
              <a:rPr lang="lt-LT" sz="1800" dirty="0">
                <a:latin typeface="Times New Roman" pitchFamily="18" charset="0"/>
                <a:cs typeface="Times New Roman" pitchFamily="18" charset="0"/>
              </a:rPr>
            </a:br>
            <a:r>
              <a:rPr lang="lt-LT" sz="1800" dirty="0">
                <a:latin typeface="Times New Roman" pitchFamily="18" charset="0"/>
                <a:cs typeface="Times New Roman" pitchFamily="18" charset="0"/>
              </a:rPr>
              <a:t>kaltina kitus dėl nesąžiningumo; įsitikinęs, kad jo niekas nemėgsta, nori atsilyginti kitiems už skriaudas. Tik sužeisdamas kitą jaučiasi padėties šeimininku.</a:t>
            </a:r>
            <a:endParaRPr lang="lt-LT" sz="1800" dirty="0" smtClean="0">
              <a:effectLst/>
              <a:latin typeface="Times New Roman" pitchFamily="18" charset="0"/>
              <a:cs typeface="Times New Roman" pitchFamily="18" charset="0"/>
            </a:endParaRPr>
          </a:p>
          <a:p>
            <a:pPr algn="just"/>
            <a:r>
              <a:rPr lang="lt-LT" sz="1800" b="1" dirty="0">
                <a:latin typeface="Times New Roman" pitchFamily="18" charset="0"/>
                <a:cs typeface="Times New Roman" pitchFamily="18" charset="0"/>
              </a:rPr>
              <a:t>Suaugusiojo reakcija </a:t>
            </a:r>
            <a:r>
              <a:rPr lang="lt-LT" sz="1800" dirty="0">
                <a:latin typeface="Times New Roman" pitchFamily="18" charset="0"/>
                <a:cs typeface="Times New Roman" pitchFamily="18" charset="0"/>
              </a:rPr>
              <a:t>Nemėgsta vaiko, nori atsilyginti vaikui už įžeidimą, gali</a:t>
            </a:r>
            <a:br>
              <a:rPr lang="lt-LT" sz="1800" dirty="0">
                <a:latin typeface="Times New Roman" pitchFamily="18" charset="0"/>
                <a:cs typeface="Times New Roman" pitchFamily="18" charset="0"/>
              </a:rPr>
            </a:br>
            <a:r>
              <a:rPr lang="lt-LT" sz="1800" dirty="0">
                <a:latin typeface="Times New Roman" pitchFamily="18" charset="0"/>
                <a:cs typeface="Times New Roman" pitchFamily="18" charset="0"/>
              </a:rPr>
              <a:t>paprašyti" kitų vaikų vengti prasižengėlio, gali pranešti tėvams, kad šie nubaustų. Jaučiasi užgautas, praradęs pusiausvyrą. Galvoja: "Kaip tu gali su manim taip elgtis?“</a:t>
            </a:r>
            <a:endParaRPr lang="lt-LT" sz="1800" dirty="0" smtClean="0">
              <a:effectLst/>
              <a:latin typeface="Times New Roman" pitchFamily="18" charset="0"/>
              <a:cs typeface="Times New Roman" pitchFamily="18" charset="0"/>
            </a:endParaRPr>
          </a:p>
          <a:p>
            <a:pPr algn="just"/>
            <a:r>
              <a:rPr lang="lt-LT" sz="1800" b="1" dirty="0">
                <a:latin typeface="Times New Roman" pitchFamily="18" charset="0"/>
                <a:cs typeface="Times New Roman" pitchFamily="18" charset="0"/>
              </a:rPr>
              <a:t>Vaiko reakcija į pastabą. </a:t>
            </a:r>
            <a:r>
              <a:rPr lang="lt-LT" sz="1800" dirty="0">
                <a:latin typeface="Times New Roman" pitchFamily="18" charset="0"/>
                <a:cs typeface="Times New Roman" pitchFamily="18" charset="0"/>
              </a:rPr>
              <a:t>Elgiasi dar blogiau, kaltina suaugusįjį, kad šis jo</a:t>
            </a:r>
            <a:br>
              <a:rPr lang="lt-LT" sz="1800" dirty="0">
                <a:latin typeface="Times New Roman" pitchFamily="18" charset="0"/>
                <a:cs typeface="Times New Roman" pitchFamily="18" charset="0"/>
              </a:rPr>
            </a:br>
            <a:r>
              <a:rPr lang="lt-LT" sz="1800" dirty="0">
                <a:latin typeface="Times New Roman" pitchFamily="18" charset="0"/>
                <a:cs typeface="Times New Roman" pitchFamily="18" charset="0"/>
              </a:rPr>
              <a:t>nemėgsta, gąsdina dar didesniais prasižengimais, gali išbėgti iš patalpos, gali plūstis, koneveikti suaugusįjį. Elgesiu patvirtina savo </a:t>
            </a:r>
            <a:r>
              <a:rPr lang="lt-LT" sz="1800" dirty="0" err="1">
                <a:latin typeface="Times New Roman" pitchFamily="18" charset="0"/>
                <a:cs typeface="Times New Roman" pitchFamily="18" charset="0"/>
              </a:rPr>
              <a:t>nevertingumą</a:t>
            </a:r>
            <a:r>
              <a:rPr lang="lt-LT" sz="1800" dirty="0">
                <a:latin typeface="Times New Roman" pitchFamily="18" charset="0"/>
                <a:cs typeface="Times New Roman" pitchFamily="18" charset="0"/>
              </a:rPr>
              <a:t>. Kerštauja</a:t>
            </a:r>
            <a:r>
              <a:rPr lang="lt-LT" sz="1800" dirty="0" smtClean="0">
                <a:latin typeface="Times New Roman" pitchFamily="18" charset="0"/>
                <a:cs typeface="Times New Roman" pitchFamily="18" charset="0"/>
              </a:rPr>
              <a:t>.</a:t>
            </a:r>
            <a:endParaRPr lang="lt-LT" sz="1800" dirty="0" smtClean="0">
              <a:effectLst/>
              <a:latin typeface="Times New Roman" pitchFamily="18" charset="0"/>
              <a:cs typeface="Times New Roman" pitchFamily="18" charset="0"/>
            </a:endParaRPr>
          </a:p>
          <a:p>
            <a:pPr marL="0" indent="0" algn="ctr">
              <a:buNone/>
            </a:pPr>
            <a:r>
              <a:rPr lang="lt-LT" sz="1800" b="1" dirty="0">
                <a:latin typeface="Times New Roman" pitchFamily="18" charset="0"/>
                <a:cs typeface="Times New Roman" pitchFamily="18" charset="0"/>
              </a:rPr>
              <a:t>Kaip elgtis?</a:t>
            </a:r>
            <a:endParaRPr lang="lt-LT" sz="1800" dirty="0" smtClean="0">
              <a:effectLst/>
              <a:latin typeface="Times New Roman" pitchFamily="18" charset="0"/>
              <a:cs typeface="Times New Roman" pitchFamily="18" charset="0"/>
            </a:endParaRPr>
          </a:p>
          <a:p>
            <a:pPr algn="just" fontAlgn="base"/>
            <a:r>
              <a:rPr lang="lt-LT" sz="1800" dirty="0">
                <a:latin typeface="Times New Roman" pitchFamily="18" charset="0"/>
                <a:cs typeface="Times New Roman" pitchFamily="18" charset="0"/>
              </a:rPr>
              <a:t>Neatsilyginti tuo pačiu. Padėti vaikui pamatyti, kad toks elgesys tik atstumia nuo jo kitus, kad kiti negali švelniai atsakyti į jo erzinimus.</a:t>
            </a:r>
          </a:p>
          <a:p>
            <a:pPr algn="just" fontAlgn="base"/>
            <a:r>
              <a:rPr lang="lt-LT" sz="1800" dirty="0">
                <a:latin typeface="Times New Roman" pitchFamily="18" charset="0"/>
                <a:cs typeface="Times New Roman" pitchFamily="18" charset="0"/>
              </a:rPr>
              <a:t>Pasiūlyti tam tikrą laiką elgtis priešingai ir nuspręsti, ar kiti jį mėgsta. </a:t>
            </a:r>
          </a:p>
          <a:p>
            <a:pPr algn="just" fontAlgn="base"/>
            <a:r>
              <a:rPr lang="lt-LT" sz="1800" dirty="0">
                <a:latin typeface="Times New Roman" pitchFamily="18" charset="0"/>
                <a:cs typeface="Times New Roman" pitchFamily="18" charset="0"/>
              </a:rPr>
              <a:t>Padėti kitiems vaikams pamatyti gerąsias jo ypatybes. </a:t>
            </a:r>
          </a:p>
          <a:p>
            <a:pPr algn="just"/>
            <a:r>
              <a:rPr lang="lt-LT" sz="1800" dirty="0">
                <a:latin typeface="Times New Roman" pitchFamily="18" charset="0"/>
                <a:cs typeface="Times New Roman" pitchFamily="18" charset="0"/>
              </a:rPr>
              <a:t>Rūpintis vaiku ir jį globoti, padrąsinti, patraukti savo pusėn.</a:t>
            </a:r>
            <a:br>
              <a:rPr lang="lt-LT" sz="1800" dirty="0">
                <a:latin typeface="Times New Roman" pitchFamily="18" charset="0"/>
                <a:cs typeface="Times New Roman" pitchFamily="18" charset="0"/>
              </a:rPr>
            </a:br>
            <a:endParaRPr lang="lt-LT" sz="1800" dirty="0">
              <a:latin typeface="Times New Roman" pitchFamily="18" charset="0"/>
              <a:cs typeface="Times New Roman" pitchFamily="18" charset="0"/>
            </a:endParaRPr>
          </a:p>
        </p:txBody>
      </p:sp>
    </p:spTree>
    <p:extLst>
      <p:ext uri="{BB962C8B-B14F-4D97-AF65-F5344CB8AC3E}">
        <p14:creationId xmlns:p14="http://schemas.microsoft.com/office/powerpoint/2010/main" val="26760773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611560" y="188640"/>
            <a:ext cx="8229600" cy="1143000"/>
          </a:xfrm>
        </p:spPr>
        <p:txBody>
          <a:bodyPr/>
          <a:lstStyle/>
          <a:p>
            <a:pPr algn="ctr"/>
            <a:r>
              <a:rPr lang="lt-LT" b="1" dirty="0" smtClean="0">
                <a:latin typeface="Times New Roman" pitchFamily="18" charset="0"/>
                <a:cs typeface="Times New Roman" pitchFamily="18" charset="0"/>
              </a:rPr>
              <a:t>Bejėgiškumo rodymas</a:t>
            </a:r>
            <a:endParaRPr lang="lt-LT" b="1" dirty="0">
              <a:latin typeface="Times New Roman" pitchFamily="18" charset="0"/>
              <a:cs typeface="Times New Roman" pitchFamily="18" charset="0"/>
            </a:endParaRPr>
          </a:p>
        </p:txBody>
      </p:sp>
      <p:sp>
        <p:nvSpPr>
          <p:cNvPr id="3" name="Turinio vietos rezervavimo ženklas 2"/>
          <p:cNvSpPr>
            <a:spLocks noGrp="1"/>
          </p:cNvSpPr>
          <p:nvPr>
            <p:ph idx="1"/>
          </p:nvPr>
        </p:nvSpPr>
        <p:spPr>
          <a:xfrm>
            <a:off x="457200" y="1600200"/>
            <a:ext cx="8435280" cy="4925144"/>
          </a:xfrm>
        </p:spPr>
        <p:txBody>
          <a:bodyPr>
            <a:noAutofit/>
          </a:bodyPr>
          <a:lstStyle/>
          <a:p>
            <a:pPr algn="just"/>
            <a:r>
              <a:rPr lang="lt-LT" sz="1600" b="1" dirty="0">
                <a:latin typeface="Times New Roman" pitchFamily="18" charset="0"/>
                <a:cs typeface="Times New Roman" pitchFamily="18" charset="0"/>
              </a:rPr>
              <a:t>Vaiko elgesys. </a:t>
            </a:r>
            <a:r>
              <a:rPr lang="lt-LT" sz="1600" dirty="0">
                <a:latin typeface="Times New Roman" pitchFamily="18" charset="0"/>
                <a:cs typeface="Times New Roman" pitchFamily="18" charset="0"/>
              </a:rPr>
              <a:t>Jaučiasi bejėgis, kvailesnis už kitus, nedalyvauja veikloje,</a:t>
            </a:r>
            <a:br>
              <a:rPr lang="lt-LT" sz="1600" dirty="0">
                <a:latin typeface="Times New Roman" pitchFamily="18" charset="0"/>
                <a:cs typeface="Times New Roman" pitchFamily="18" charset="0"/>
              </a:rPr>
            </a:br>
            <a:r>
              <a:rPr lang="lt-LT" sz="1600" dirty="0">
                <a:latin typeface="Times New Roman" pitchFamily="18" charset="0"/>
                <a:cs typeface="Times New Roman" pitchFamily="18" charset="0"/>
              </a:rPr>
              <a:t>abejingas bet kuriai veiklai, geriausiai jaučiasi vienas, kai niekas nieko nereikalauja.</a:t>
            </a:r>
            <a:br>
              <a:rPr lang="lt-LT" sz="1600" dirty="0">
                <a:latin typeface="Times New Roman" pitchFamily="18" charset="0"/>
                <a:cs typeface="Times New Roman" pitchFamily="18" charset="0"/>
              </a:rPr>
            </a:br>
            <a:r>
              <a:rPr lang="lt-LT" sz="1600" dirty="0">
                <a:latin typeface="Times New Roman" pitchFamily="18" charset="0"/>
                <a:cs typeface="Times New Roman" pitchFamily="18" charset="0"/>
              </a:rPr>
              <a:t>Nepadaro to, kam atlikti turi realias galimybes, bijodamas patirti nesėkmę, iš viso</a:t>
            </a:r>
            <a:br>
              <a:rPr lang="lt-LT" sz="1600" dirty="0">
                <a:latin typeface="Times New Roman" pitchFamily="18" charset="0"/>
                <a:cs typeface="Times New Roman" pitchFamily="18" charset="0"/>
              </a:rPr>
            </a:br>
            <a:r>
              <a:rPr lang="lt-LT" sz="1600" dirty="0">
                <a:latin typeface="Times New Roman" pitchFamily="18" charset="0"/>
                <a:cs typeface="Times New Roman" pitchFamily="18" charset="0"/>
              </a:rPr>
              <a:t>atsisako dirbti.</a:t>
            </a:r>
            <a:endParaRPr lang="lt-LT" sz="1600" dirty="0" smtClean="0">
              <a:effectLst/>
              <a:latin typeface="Times New Roman" pitchFamily="18" charset="0"/>
              <a:cs typeface="Times New Roman" pitchFamily="18" charset="0"/>
            </a:endParaRPr>
          </a:p>
          <a:p>
            <a:pPr algn="just"/>
            <a:r>
              <a:rPr lang="lt-LT" sz="1600" b="1" dirty="0">
                <a:latin typeface="Times New Roman" pitchFamily="18" charset="0"/>
                <a:cs typeface="Times New Roman" pitchFamily="18" charset="0"/>
              </a:rPr>
              <a:t>Suaugusiojo reakcija. </a:t>
            </a:r>
            <a:r>
              <a:rPr lang="lt-LT" sz="1600" dirty="0">
                <a:latin typeface="Times New Roman" pitchFamily="18" charset="0"/>
                <a:cs typeface="Times New Roman" pitchFamily="18" charset="0"/>
              </a:rPr>
              <a:t>Įvairiausiais būdais mėgina išjudinti vaiką veiklai ir labai</a:t>
            </a:r>
            <a:br>
              <a:rPr lang="lt-LT" sz="1600" dirty="0">
                <a:latin typeface="Times New Roman" pitchFamily="18" charset="0"/>
                <a:cs typeface="Times New Roman" pitchFamily="18" charset="0"/>
              </a:rPr>
            </a:br>
            <a:r>
              <a:rPr lang="lt-LT" sz="1600" dirty="0">
                <a:latin typeface="Times New Roman" pitchFamily="18" charset="0"/>
                <a:cs typeface="Times New Roman" pitchFamily="18" charset="0"/>
              </a:rPr>
              <a:t>nusivilia, kai nepasiseka, tada numoja į vaiką ranka. Jaučia sumišimą, pasimetimą.</a:t>
            </a:r>
            <a:br>
              <a:rPr lang="lt-LT" sz="1600" dirty="0">
                <a:latin typeface="Times New Roman" pitchFamily="18" charset="0"/>
                <a:cs typeface="Times New Roman" pitchFamily="18" charset="0"/>
              </a:rPr>
            </a:br>
            <a:r>
              <a:rPr lang="lt-LT" sz="1600" dirty="0">
                <a:latin typeface="Times New Roman" pitchFamily="18" charset="0"/>
                <a:cs typeface="Times New Roman" pitchFamily="18" charset="0"/>
              </a:rPr>
              <a:t>Galvoja: "Aš neišmanau, ką galėčiau padaryti...”</a:t>
            </a:r>
            <a:endParaRPr lang="lt-LT" sz="1600" dirty="0" smtClean="0">
              <a:effectLst/>
              <a:latin typeface="Times New Roman" pitchFamily="18" charset="0"/>
              <a:cs typeface="Times New Roman" pitchFamily="18" charset="0"/>
            </a:endParaRPr>
          </a:p>
          <a:p>
            <a:pPr algn="just"/>
            <a:r>
              <a:rPr lang="lt-LT" sz="1600" b="1" dirty="0">
                <a:latin typeface="Times New Roman" pitchFamily="18" charset="0"/>
                <a:cs typeface="Times New Roman" pitchFamily="18" charset="0"/>
              </a:rPr>
              <a:t>Vaiko reakcija į pastabą. </a:t>
            </a:r>
            <a:r>
              <a:rPr lang="lt-LT" sz="1600" dirty="0">
                <a:latin typeface="Times New Roman" pitchFamily="18" charset="0"/>
                <a:cs typeface="Times New Roman" pitchFamily="18" charset="0"/>
              </a:rPr>
              <a:t>Gali iš viso nereaguoti į pastabas, paskatinimus, gali</a:t>
            </a:r>
            <a:br>
              <a:rPr lang="lt-LT" sz="1600" dirty="0">
                <a:latin typeface="Times New Roman" pitchFamily="18" charset="0"/>
                <a:cs typeface="Times New Roman" pitchFamily="18" charset="0"/>
              </a:rPr>
            </a:br>
            <a:r>
              <a:rPr lang="lt-LT" sz="1600" dirty="0">
                <a:latin typeface="Times New Roman" pitchFamily="18" charset="0"/>
                <a:cs typeface="Times New Roman" pitchFamily="18" charset="0"/>
              </a:rPr>
              <a:t>tvirtinti, kad negali išpildyti mokytojo reikalavimų; dar labiau atsitraukia. Pasyvus.</a:t>
            </a:r>
            <a:endParaRPr lang="lt-LT" sz="1600" dirty="0" smtClean="0">
              <a:effectLst/>
              <a:latin typeface="Times New Roman" pitchFamily="18" charset="0"/>
              <a:cs typeface="Times New Roman" pitchFamily="18" charset="0"/>
            </a:endParaRPr>
          </a:p>
          <a:p>
            <a:pPr marL="0" indent="0" algn="ctr">
              <a:buNone/>
            </a:pPr>
            <a:r>
              <a:rPr lang="lt-LT" sz="1600" dirty="0" smtClean="0">
                <a:latin typeface="Times New Roman" pitchFamily="18" charset="0"/>
                <a:cs typeface="Times New Roman" pitchFamily="18" charset="0"/>
              </a:rPr>
              <a:t/>
            </a:r>
            <a:br>
              <a:rPr lang="lt-LT" sz="1600" dirty="0" smtClean="0">
                <a:latin typeface="Times New Roman" pitchFamily="18" charset="0"/>
                <a:cs typeface="Times New Roman" pitchFamily="18" charset="0"/>
              </a:rPr>
            </a:br>
            <a:r>
              <a:rPr lang="lt-LT" sz="1600" b="1" dirty="0">
                <a:latin typeface="Times New Roman" pitchFamily="18" charset="0"/>
                <a:cs typeface="Times New Roman" pitchFamily="18" charset="0"/>
              </a:rPr>
              <a:t>Kaip elgtis?</a:t>
            </a:r>
            <a:endParaRPr lang="lt-LT" sz="1600" dirty="0" smtClean="0">
              <a:effectLst/>
              <a:latin typeface="Times New Roman" pitchFamily="18" charset="0"/>
              <a:cs typeface="Times New Roman" pitchFamily="18" charset="0"/>
            </a:endParaRPr>
          </a:p>
          <a:p>
            <a:pPr algn="just" fontAlgn="base"/>
            <a:r>
              <a:rPr lang="lt-LT" sz="1600" dirty="0">
                <a:latin typeface="Times New Roman" pitchFamily="18" charset="0"/>
                <a:cs typeface="Times New Roman" pitchFamily="18" charset="0"/>
              </a:rPr>
              <a:t>Įtikinti vaiką, kad jis nemėgindamas negali patikrinti savo galimybių.</a:t>
            </a:r>
          </a:p>
          <a:p>
            <a:pPr algn="just" fontAlgn="base"/>
            <a:r>
              <a:rPr lang="lt-LT" sz="1600" dirty="0">
                <a:latin typeface="Times New Roman" pitchFamily="18" charset="0"/>
                <a:cs typeface="Times New Roman" pitchFamily="18" charset="0"/>
              </a:rPr>
              <a:t> Įtikinti vaiką, kad suaugęs pasirengęs jam padėti, juo rūpinasi. </a:t>
            </a:r>
          </a:p>
          <a:p>
            <a:pPr algn="just" fontAlgn="base"/>
            <a:r>
              <a:rPr lang="lt-LT" sz="1600" dirty="0">
                <a:latin typeface="Times New Roman" pitchFamily="18" charset="0"/>
                <a:cs typeface="Times New Roman" pitchFamily="18" charset="0"/>
              </a:rPr>
              <a:t>Nenumoti į vaiką ranka. </a:t>
            </a:r>
          </a:p>
          <a:p>
            <a:pPr algn="just" fontAlgn="base"/>
            <a:r>
              <a:rPr lang="lt-LT" sz="1600" dirty="0">
                <a:latin typeface="Times New Roman" pitchFamily="18" charset="0"/>
                <a:cs typeface="Times New Roman" pitchFamily="18" charset="0"/>
              </a:rPr>
              <a:t>Vaiką drąsinti ir skatinti, tam skiriant iš tiesų daug </a:t>
            </a:r>
            <a:r>
              <a:rPr lang="lt-LT" sz="1600" dirty="0" smtClean="0">
                <a:latin typeface="Times New Roman" pitchFamily="18" charset="0"/>
                <a:cs typeface="Times New Roman" pitchFamily="18" charset="0"/>
              </a:rPr>
              <a:t>laiko.</a:t>
            </a:r>
            <a:endParaRPr lang="lt-LT" sz="1600" dirty="0">
              <a:latin typeface="Times New Roman" pitchFamily="18" charset="0"/>
              <a:cs typeface="Times New Roman" pitchFamily="18" charset="0"/>
            </a:endParaRPr>
          </a:p>
          <a:p>
            <a:pPr algn="just" fontAlgn="base"/>
            <a:r>
              <a:rPr lang="lt-LT" sz="1600" dirty="0" smtClean="0">
                <a:latin typeface="Times New Roman" pitchFamily="18" charset="0"/>
                <a:cs typeface="Times New Roman" pitchFamily="18" charset="0"/>
              </a:rPr>
              <a:t>Nepasiduoti, tikėti vaiku.</a:t>
            </a:r>
          </a:p>
          <a:p>
            <a:pPr marL="0" indent="0" algn="just" fontAlgn="base">
              <a:buNone/>
            </a:pPr>
            <a:r>
              <a:rPr lang="lt-LT" sz="1600" dirty="0">
                <a:latin typeface="Times New Roman" pitchFamily="18" charset="0"/>
                <a:cs typeface="Times New Roman" pitchFamily="18" charset="0"/>
              </a:rPr>
              <a:t/>
            </a:r>
            <a:br>
              <a:rPr lang="lt-LT" sz="1600" dirty="0">
                <a:latin typeface="Times New Roman" pitchFamily="18" charset="0"/>
                <a:cs typeface="Times New Roman" pitchFamily="18" charset="0"/>
              </a:rPr>
            </a:br>
            <a:endParaRPr lang="lt-LT" sz="1600" dirty="0">
              <a:latin typeface="Times New Roman" pitchFamily="18" charset="0"/>
              <a:cs typeface="Times New Roman" pitchFamily="18" charset="0"/>
            </a:endParaRPr>
          </a:p>
        </p:txBody>
      </p:sp>
    </p:spTree>
    <p:extLst>
      <p:ext uri="{BB962C8B-B14F-4D97-AF65-F5344CB8AC3E}">
        <p14:creationId xmlns:p14="http://schemas.microsoft.com/office/powerpoint/2010/main" val="28062353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4638"/>
            <a:ext cx="8229600" cy="1282154"/>
          </a:xfrm>
        </p:spPr>
        <p:txBody>
          <a:bodyPr>
            <a:normAutofit fontScale="90000"/>
          </a:bodyPr>
          <a:lstStyle/>
          <a:p>
            <a:pPr algn="ctr"/>
            <a:r>
              <a:rPr lang="lt-LT" dirty="0"/>
              <a:t/>
            </a:r>
            <a:br>
              <a:rPr lang="lt-LT" dirty="0"/>
            </a:br>
            <a:r>
              <a:rPr lang="lt-LT" dirty="0" smtClean="0"/>
              <a:t/>
            </a:r>
            <a:br>
              <a:rPr lang="lt-LT" dirty="0" smtClean="0"/>
            </a:br>
            <a:r>
              <a:rPr lang="lt-LT" dirty="0"/>
              <a:t/>
            </a:r>
            <a:br>
              <a:rPr lang="lt-LT" dirty="0"/>
            </a:br>
            <a:r>
              <a:rPr lang="lt-LT" sz="4000" b="1" dirty="0" smtClean="0">
                <a:latin typeface="Times New Roman" pitchFamily="18" charset="0"/>
                <a:cs typeface="Times New Roman" pitchFamily="18" charset="0"/>
              </a:rPr>
              <a:t>Suaugusiojo </a:t>
            </a:r>
            <a:r>
              <a:rPr lang="lt-LT" sz="4000" b="1" dirty="0">
                <a:latin typeface="Times New Roman" pitchFamily="18" charset="0"/>
                <a:cs typeface="Times New Roman" pitchFamily="18" charset="0"/>
              </a:rPr>
              <a:t>veiksmai, provokuojantys vaiko probleminį elgesį: </a:t>
            </a:r>
            <a:endParaRPr lang="lt-LT" dirty="0"/>
          </a:p>
        </p:txBody>
      </p:sp>
      <p:sp>
        <p:nvSpPr>
          <p:cNvPr id="3" name="Turinio vietos rezervavimo ženklas 2"/>
          <p:cNvSpPr>
            <a:spLocks noGrp="1"/>
          </p:cNvSpPr>
          <p:nvPr>
            <p:ph idx="1"/>
          </p:nvPr>
        </p:nvSpPr>
        <p:spPr>
          <a:xfrm>
            <a:off x="457200" y="1844824"/>
            <a:ext cx="8229600" cy="4281339"/>
          </a:xfrm>
        </p:spPr>
        <p:txBody>
          <a:bodyPr>
            <a:normAutofit fontScale="77500" lnSpcReduction="20000"/>
          </a:bodyPr>
          <a:lstStyle/>
          <a:p>
            <a:pPr fontAlgn="base"/>
            <a:r>
              <a:rPr lang="lt-LT" dirty="0"/>
              <a:t>šaukia; „Aš esu viršininkas“;</a:t>
            </a:r>
          </a:p>
          <a:p>
            <a:pPr fontAlgn="base"/>
            <a:r>
              <a:rPr lang="lt-LT" dirty="0"/>
              <a:t> reikalauja paskutinio savo žodžio;</a:t>
            </a:r>
          </a:p>
          <a:p>
            <a:pPr fontAlgn="base"/>
            <a:r>
              <a:rPr lang="lt-LT" dirty="0"/>
              <a:t> žemina; </a:t>
            </a:r>
          </a:p>
          <a:p>
            <a:pPr fontAlgn="base"/>
            <a:r>
              <a:rPr lang="lt-LT" dirty="0"/>
              <a:t>sarkastiškai kalba; </a:t>
            </a:r>
          </a:p>
          <a:p>
            <a:pPr fontAlgn="base"/>
            <a:r>
              <a:rPr lang="lt-LT" dirty="0"/>
              <a:t>naudoja fizinę jėgą;</a:t>
            </a:r>
          </a:p>
          <a:p>
            <a:pPr fontAlgn="base"/>
            <a:r>
              <a:rPr lang="lt-LT" dirty="0"/>
              <a:t> daro prielaidą, kad vaiko elgesys yra sąmoningas ir tyčinis; </a:t>
            </a:r>
          </a:p>
          <a:p>
            <a:pPr fontAlgn="base"/>
            <a:r>
              <a:rPr lang="lt-LT" dirty="0"/>
              <a:t>daro prielaidą, kad vaikas žino, kodėl jis tokį elgesį demonstruoja;</a:t>
            </a:r>
          </a:p>
          <a:p>
            <a:pPr fontAlgn="base"/>
            <a:r>
              <a:rPr lang="lt-LT" dirty="0"/>
              <a:t> įtraukia kitus į savo konfliktą su vaiku; </a:t>
            </a:r>
          </a:p>
          <a:p>
            <a:pPr fontAlgn="base"/>
            <a:r>
              <a:rPr lang="lt-LT" dirty="0"/>
              <a:t>naudoja dvigubus standartus; </a:t>
            </a:r>
          </a:p>
          <a:p>
            <a:pPr fontAlgn="base"/>
            <a:r>
              <a:rPr lang="lt-LT" dirty="0"/>
              <a:t>pamokslauja; </a:t>
            </a:r>
          </a:p>
          <a:p>
            <a:pPr fontAlgn="base"/>
            <a:r>
              <a:rPr lang="lt-LT" dirty="0"/>
              <a:t>maldauja taip nesielgti; </a:t>
            </a:r>
          </a:p>
          <a:p>
            <a:pPr fontAlgn="base"/>
            <a:r>
              <a:rPr lang="lt-LT" dirty="0"/>
              <a:t>įpina nesusijusius įvykius;</a:t>
            </a:r>
          </a:p>
          <a:p>
            <a:r>
              <a:rPr lang="lt-LT" dirty="0"/>
              <a:t> perdėm apibendrina.</a:t>
            </a:r>
            <a:br>
              <a:rPr lang="lt-LT" dirty="0"/>
            </a:br>
            <a:endParaRPr lang="lt-LT" dirty="0"/>
          </a:p>
        </p:txBody>
      </p:sp>
    </p:spTree>
    <p:extLst>
      <p:ext uri="{BB962C8B-B14F-4D97-AF65-F5344CB8AC3E}">
        <p14:creationId xmlns:p14="http://schemas.microsoft.com/office/powerpoint/2010/main" val="42351175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fontScale="90000"/>
          </a:bodyPr>
          <a:lstStyle/>
          <a:p>
            <a:pPr algn="ctr"/>
            <a:r>
              <a:rPr lang="lt-LT" b="1" dirty="0" smtClean="0"/>
              <a:t>„</a:t>
            </a:r>
            <a:r>
              <a:rPr lang="lt-LT" b="1" dirty="0" smtClean="0">
                <a:latin typeface="Times New Roman" pitchFamily="18" charset="0"/>
                <a:cs typeface="Times New Roman" pitchFamily="18" charset="0"/>
              </a:rPr>
              <a:t>Sunkus“ </a:t>
            </a:r>
            <a:r>
              <a:rPr lang="lt-LT" b="1" dirty="0">
                <a:latin typeface="Times New Roman" pitchFamily="18" charset="0"/>
                <a:cs typeface="Times New Roman" pitchFamily="18" charset="0"/>
              </a:rPr>
              <a:t>mokinys: vengtinas elgesys su juo</a:t>
            </a:r>
            <a:endParaRPr lang="lt-LT" dirty="0">
              <a:latin typeface="Times New Roman" pitchFamily="18" charset="0"/>
              <a:cs typeface="Times New Roman" pitchFamily="18" charset="0"/>
            </a:endParaRPr>
          </a:p>
        </p:txBody>
      </p:sp>
      <p:sp>
        <p:nvSpPr>
          <p:cNvPr id="3" name="Turinio vietos rezervavimo ženklas 2"/>
          <p:cNvSpPr>
            <a:spLocks noGrp="1"/>
          </p:cNvSpPr>
          <p:nvPr>
            <p:ph idx="1"/>
          </p:nvPr>
        </p:nvSpPr>
        <p:spPr/>
        <p:txBody>
          <a:bodyPr>
            <a:normAutofit fontScale="92500" lnSpcReduction="10000"/>
          </a:bodyPr>
          <a:lstStyle/>
          <a:p>
            <a:pPr algn="just" fontAlgn="base"/>
            <a:r>
              <a:rPr lang="lt-LT" dirty="0"/>
              <a:t>Pakeltas balso tonas, liepiamosios nuosakos vartojimas</a:t>
            </a:r>
            <a:r>
              <a:rPr lang="lt-LT" dirty="0" smtClean="0"/>
              <a:t>, </a:t>
            </a:r>
            <a:r>
              <a:rPr lang="lt-LT" dirty="0" smtClean="0"/>
              <a:t>pamokslavimas</a:t>
            </a:r>
            <a:r>
              <a:rPr lang="lt-LT" dirty="0"/>
              <a:t>;</a:t>
            </a:r>
            <a:endParaRPr lang="lt-LT" dirty="0"/>
          </a:p>
          <a:p>
            <a:pPr algn="just" fontAlgn="base"/>
            <a:r>
              <a:rPr lang="lt-LT" dirty="0"/>
              <a:t>Neatitinkančių amžiaus mokymo priemonių </a:t>
            </a:r>
            <a:r>
              <a:rPr lang="lt-LT" dirty="0" smtClean="0"/>
              <a:t>vartojimas;</a:t>
            </a:r>
            <a:endParaRPr lang="lt-LT" dirty="0"/>
          </a:p>
          <a:p>
            <a:pPr algn="just" fontAlgn="base"/>
            <a:r>
              <a:rPr lang="lt-LT" dirty="0"/>
              <a:t>Įsivėlimas į </a:t>
            </a:r>
            <a:r>
              <a:rPr lang="lt-LT" dirty="0" smtClean="0"/>
              <a:t>ginčą;</a:t>
            </a:r>
            <a:endParaRPr lang="lt-LT" dirty="0"/>
          </a:p>
          <a:p>
            <a:pPr algn="just" fontAlgn="base"/>
            <a:r>
              <a:rPr lang="lt-LT" dirty="0"/>
              <a:t>Mokymas pagal mokinio sugebėjimų </a:t>
            </a:r>
            <a:r>
              <a:rPr lang="lt-LT" dirty="0" smtClean="0"/>
              <a:t>neatitinkančią </a:t>
            </a:r>
            <a:r>
              <a:rPr lang="lt-LT" dirty="0" smtClean="0"/>
              <a:t>programą</a:t>
            </a:r>
            <a:r>
              <a:rPr lang="lt-LT" dirty="0"/>
              <a:t>;</a:t>
            </a:r>
            <a:endParaRPr lang="lt-LT" dirty="0"/>
          </a:p>
          <a:p>
            <a:pPr algn="just" fontAlgn="base"/>
            <a:r>
              <a:rPr lang="lt-LT" dirty="0"/>
              <a:t>Neigiamų mokinio savybių, netinkamo elgesio</a:t>
            </a:r>
            <a:br>
              <a:rPr lang="lt-LT" dirty="0"/>
            </a:br>
            <a:r>
              <a:rPr lang="lt-LT" dirty="0"/>
              <a:t>pabrėžimas, į tai kreipiamas negatyvus </a:t>
            </a:r>
            <a:r>
              <a:rPr lang="lt-LT" dirty="0" smtClean="0"/>
              <a:t>dėmesys;</a:t>
            </a:r>
            <a:endParaRPr lang="lt-LT" dirty="0"/>
          </a:p>
          <a:p>
            <a:pPr algn="just"/>
            <a:r>
              <a:rPr lang="lt-LT" dirty="0"/>
              <a:t>Mokinio izoliavimas ar atvirkščiai – per didelis</a:t>
            </a:r>
            <a:br>
              <a:rPr lang="lt-LT" dirty="0"/>
            </a:br>
            <a:r>
              <a:rPr lang="lt-LT" dirty="0"/>
              <a:t>kiekis dirgiklių jį supančioje klasės aplinkoje.</a:t>
            </a:r>
            <a:br>
              <a:rPr lang="lt-LT" dirty="0"/>
            </a:br>
            <a:endParaRPr lang="lt-LT" dirty="0"/>
          </a:p>
        </p:txBody>
      </p:sp>
    </p:spTree>
    <p:extLst>
      <p:ext uri="{BB962C8B-B14F-4D97-AF65-F5344CB8AC3E}">
        <p14:creationId xmlns:p14="http://schemas.microsoft.com/office/powerpoint/2010/main" val="20927003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fontScale="90000"/>
          </a:bodyPr>
          <a:lstStyle/>
          <a:p>
            <a:pPr algn="ctr"/>
            <a:r>
              <a:rPr lang="lt-LT" sz="3600" b="1" dirty="0">
                <a:latin typeface="Times New Roman" pitchFamily="18" charset="0"/>
                <a:cs typeface="Times New Roman" pitchFamily="18" charset="0"/>
              </a:rPr>
              <a:t>Pedagogo veiksmai, kurie užkerta kelią vaiko elgesio problemų sustiprėjimui</a:t>
            </a:r>
            <a:r>
              <a:rPr lang="lt-LT" dirty="0"/>
              <a:t/>
            </a:r>
            <a:br>
              <a:rPr lang="lt-LT" dirty="0"/>
            </a:br>
            <a:endParaRPr lang="lt-LT" dirty="0"/>
          </a:p>
        </p:txBody>
      </p:sp>
      <p:sp>
        <p:nvSpPr>
          <p:cNvPr id="3" name="Turinio vietos rezervavimo ženklas 2"/>
          <p:cNvSpPr>
            <a:spLocks noGrp="1"/>
          </p:cNvSpPr>
          <p:nvPr>
            <p:ph idx="1"/>
          </p:nvPr>
        </p:nvSpPr>
        <p:spPr>
          <a:xfrm>
            <a:off x="179512" y="1196752"/>
            <a:ext cx="8784976" cy="5328592"/>
          </a:xfrm>
        </p:spPr>
        <p:txBody>
          <a:bodyPr>
            <a:noAutofit/>
          </a:bodyPr>
          <a:lstStyle/>
          <a:p>
            <a:pPr algn="just" fontAlgn="base"/>
            <a:r>
              <a:rPr lang="lt-LT" sz="2200" dirty="0">
                <a:latin typeface="Times New Roman" pitchFamily="18" charset="0"/>
                <a:cs typeface="Times New Roman" pitchFamily="18" charset="0"/>
              </a:rPr>
              <a:t>naudoja žodžius, kūno kalbą ir paraginimus, kurie mažina vaiko įtampą, informuoja apie palaikymą ir ramiai nukreipia dėmesį; </a:t>
            </a:r>
          </a:p>
          <a:p>
            <a:pPr algn="just" fontAlgn="base"/>
            <a:r>
              <a:rPr lang="lt-LT" sz="2200" dirty="0">
                <a:latin typeface="Times New Roman" pitchFamily="18" charset="0"/>
                <a:cs typeface="Times New Roman" pitchFamily="18" charset="0"/>
              </a:rPr>
              <a:t>nesiginčija, negrasina ir nenustato tokių ribų, kurių negali užtikrinti; </a:t>
            </a:r>
          </a:p>
          <a:p>
            <a:pPr algn="just" fontAlgn="base"/>
            <a:r>
              <a:rPr lang="lt-LT" sz="2200" dirty="0">
                <a:latin typeface="Times New Roman" pitchFamily="18" charset="0"/>
                <a:cs typeface="Times New Roman" pitchFamily="18" charset="0"/>
              </a:rPr>
              <a:t>vengia jėgų kovos (neiškelia ultimatumų, neverčia vaiko rinktis laimėjimą-pralaimėjimą); </a:t>
            </a:r>
          </a:p>
          <a:p>
            <a:pPr algn="just" fontAlgn="base"/>
            <a:r>
              <a:rPr lang="lt-LT" sz="2200" dirty="0">
                <a:latin typeface="Times New Roman" pitchFamily="18" charset="0"/>
                <a:cs typeface="Times New Roman" pitchFamily="18" charset="0"/>
              </a:rPr>
              <a:t>pripažįsta, kad klysta ir atsiprašo vaiko („Aš neturėjau to sakyti“); </a:t>
            </a:r>
          </a:p>
          <a:p>
            <a:pPr algn="just" fontAlgn="base"/>
            <a:r>
              <a:rPr lang="lt-LT" sz="2200" dirty="0">
                <a:latin typeface="Times New Roman" pitchFamily="18" charset="0"/>
                <a:cs typeface="Times New Roman" pitchFamily="18" charset="0"/>
              </a:rPr>
              <a:t>naudoja aktyvų klausymą; </a:t>
            </a:r>
          </a:p>
          <a:p>
            <a:pPr algn="just" fontAlgn="base"/>
            <a:r>
              <a:rPr lang="lt-LT" sz="2200" dirty="0">
                <a:latin typeface="Times New Roman" pitchFamily="18" charset="0"/>
                <a:cs typeface="Times New Roman" pitchFamily="18" charset="0"/>
              </a:rPr>
              <a:t>leidžia vaikui suprasti ir žinoti, kad bando nuoširdžiai spręsti jo situaciją; </a:t>
            </a:r>
          </a:p>
          <a:p>
            <a:pPr algn="just" fontAlgn="base"/>
            <a:r>
              <a:rPr lang="lt-LT" sz="2200" dirty="0">
                <a:latin typeface="Times New Roman" pitchFamily="18" charset="0"/>
                <a:cs typeface="Times New Roman" pitchFamily="18" charset="0"/>
              </a:rPr>
              <a:t>nepaisant iššūkio, sutelkia dėmesį į vaiko elgesį ir bando suprasti, kas tokį elgesį paskatino; </a:t>
            </a:r>
          </a:p>
          <a:p>
            <a:pPr algn="just" fontAlgn="base"/>
            <a:r>
              <a:rPr lang="lt-LT" sz="2200" dirty="0">
                <a:latin typeface="Times New Roman" pitchFamily="18" charset="0"/>
                <a:cs typeface="Times New Roman" pitchFamily="18" charset="0"/>
              </a:rPr>
              <a:t>modeliuoja emocinę ir elgesio reguliaciją situacijoje kalbėdamas ramiai; </a:t>
            </a:r>
          </a:p>
          <a:p>
            <a:pPr algn="just" fontAlgn="base"/>
            <a:r>
              <a:rPr lang="lt-LT" sz="2200" dirty="0">
                <a:latin typeface="Times New Roman" pitchFamily="18" charset="0"/>
                <a:cs typeface="Times New Roman" pitchFamily="18" charset="0"/>
              </a:rPr>
              <a:t>vengia grasinančios ir bauginančios kūno kalbos.</a:t>
            </a:r>
            <a:br>
              <a:rPr lang="lt-LT" sz="2200" dirty="0">
                <a:latin typeface="Times New Roman" pitchFamily="18" charset="0"/>
                <a:cs typeface="Times New Roman" pitchFamily="18" charset="0"/>
              </a:rPr>
            </a:br>
            <a:r>
              <a:rPr lang="lt-LT" sz="2200" dirty="0"/>
              <a:t/>
            </a:r>
            <a:br>
              <a:rPr lang="lt-LT" sz="2200" dirty="0"/>
            </a:br>
            <a:endParaRPr lang="lt-LT" sz="2200" dirty="0"/>
          </a:p>
          <a:p>
            <a:endParaRPr lang="lt-LT" sz="2200" dirty="0"/>
          </a:p>
        </p:txBody>
      </p:sp>
    </p:spTree>
    <p:extLst>
      <p:ext uri="{BB962C8B-B14F-4D97-AF65-F5344CB8AC3E}">
        <p14:creationId xmlns:p14="http://schemas.microsoft.com/office/powerpoint/2010/main" val="31679093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457200" y="404664"/>
            <a:ext cx="8229600" cy="5721499"/>
          </a:xfrm>
        </p:spPr>
        <p:txBody>
          <a:bodyPr>
            <a:normAutofit fontScale="92500" lnSpcReduction="20000"/>
          </a:bodyPr>
          <a:lstStyle/>
          <a:p>
            <a:pPr marL="0" indent="0" algn="ctr">
              <a:buNone/>
            </a:pPr>
            <a:r>
              <a:rPr lang="lt-LT" sz="4800" b="1" dirty="0">
                <a:latin typeface="Times New Roman" pitchFamily="18" charset="0"/>
                <a:cs typeface="Times New Roman" pitchFamily="18" charset="0"/>
              </a:rPr>
              <a:t>Naudoti paskatinimus, motyvuoti tinkamą elgesį: </a:t>
            </a:r>
            <a:endParaRPr lang="lt-LT" sz="4800" dirty="0" smtClean="0">
              <a:effectLst/>
              <a:latin typeface="Times New Roman" pitchFamily="18" charset="0"/>
              <a:cs typeface="Times New Roman" pitchFamily="18" charset="0"/>
            </a:endParaRPr>
          </a:p>
          <a:p>
            <a:pPr fontAlgn="base"/>
            <a:endParaRPr lang="lt-LT" sz="4800" dirty="0" smtClean="0">
              <a:latin typeface="Times New Roman" pitchFamily="18" charset="0"/>
              <a:cs typeface="Times New Roman" pitchFamily="18" charset="0"/>
            </a:endParaRPr>
          </a:p>
          <a:p>
            <a:pPr algn="just" fontAlgn="base"/>
            <a:r>
              <a:rPr lang="lt-LT" dirty="0" smtClean="0"/>
              <a:t>Šie </a:t>
            </a:r>
            <a:r>
              <a:rPr lang="lt-LT" dirty="0"/>
              <a:t>vaikai mažiau reaguoja į žodinius pagyrimus ar pastabas.</a:t>
            </a:r>
          </a:p>
          <a:p>
            <a:pPr algn="just" fontAlgn="base"/>
            <a:r>
              <a:rPr lang="lt-LT" dirty="0"/>
              <a:t> </a:t>
            </a:r>
            <a:r>
              <a:rPr lang="lt-LT" dirty="0">
                <a:solidFill>
                  <a:srgbClr val="FF0000"/>
                </a:solidFill>
              </a:rPr>
              <a:t>Paveikesnis yra fizinis prisilietimas, kurio metu atkreipiame dėmesį ir galime pasakyti pastabą. </a:t>
            </a:r>
          </a:p>
          <a:p>
            <a:pPr algn="just" fontAlgn="base"/>
            <a:r>
              <a:rPr lang="lt-LT" dirty="0"/>
              <a:t>Motyvaciją tinkamai elgtis galima skatinti apdovanojimų sistema, kad tinkamas elgesys ar užduočių atlikimas gali būti įvertintas ne tik pagyrimu, bet ir sutartu apdovanojimu (mažesni namų darbai, įdomi veikla, norimas žaislas, su kuriuo galėtų žaisti). </a:t>
            </a:r>
          </a:p>
          <a:p>
            <a:pPr algn="just" fontAlgn="base"/>
            <a:r>
              <a:rPr lang="lt-LT" dirty="0"/>
              <a:t>Galima tai daryti pamažu, naudojant taškų ar +/- sistemą.</a:t>
            </a:r>
            <a:br>
              <a:rPr lang="lt-LT" dirty="0"/>
            </a:br>
            <a:r>
              <a:rPr lang="lt-LT" dirty="0"/>
              <a:t/>
            </a:r>
            <a:br>
              <a:rPr lang="lt-LT" dirty="0"/>
            </a:br>
            <a:endParaRPr lang="lt-LT" dirty="0"/>
          </a:p>
          <a:p>
            <a:endParaRPr lang="lt-LT" dirty="0"/>
          </a:p>
        </p:txBody>
      </p:sp>
    </p:spTree>
    <p:extLst>
      <p:ext uri="{BB962C8B-B14F-4D97-AF65-F5344CB8AC3E}">
        <p14:creationId xmlns:p14="http://schemas.microsoft.com/office/powerpoint/2010/main" val="29516369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fontScale="90000"/>
          </a:bodyPr>
          <a:lstStyle/>
          <a:p>
            <a:pPr algn="ctr"/>
            <a:r>
              <a:rPr lang="lt-LT" sz="6000" b="1" dirty="0">
                <a:latin typeface="Times New Roman" pitchFamily="18" charset="0"/>
                <a:cs typeface="Times New Roman" pitchFamily="18" charset="0"/>
              </a:rPr>
              <a:t>Neskubėti bausti:</a:t>
            </a:r>
            <a:r>
              <a:rPr lang="lt-LT" dirty="0"/>
              <a:t/>
            </a:r>
            <a:br>
              <a:rPr lang="lt-LT" dirty="0"/>
            </a:br>
            <a:endParaRPr lang="lt-LT" dirty="0"/>
          </a:p>
        </p:txBody>
      </p:sp>
      <p:sp>
        <p:nvSpPr>
          <p:cNvPr id="3" name="Turinio vietos rezervavimo ženklas 2"/>
          <p:cNvSpPr>
            <a:spLocks noGrp="1"/>
          </p:cNvSpPr>
          <p:nvPr>
            <p:ph idx="1"/>
          </p:nvPr>
        </p:nvSpPr>
        <p:spPr>
          <a:xfrm>
            <a:off x="457200" y="1484784"/>
            <a:ext cx="8229600" cy="4839816"/>
          </a:xfrm>
        </p:spPr>
        <p:txBody>
          <a:bodyPr>
            <a:normAutofit fontScale="62500" lnSpcReduction="20000"/>
          </a:bodyPr>
          <a:lstStyle/>
          <a:p>
            <a:pPr algn="just" fontAlgn="base"/>
            <a:r>
              <a:rPr lang="lt-LT" dirty="0"/>
              <a:t> </a:t>
            </a:r>
            <a:r>
              <a:rPr lang="lt-LT" sz="4000" dirty="0">
                <a:latin typeface="Times New Roman" pitchFamily="18" charset="0"/>
                <a:cs typeface="Times New Roman" pitchFamily="18" charset="0"/>
              </a:rPr>
              <a:t>Tai reiškia, kad jeigu vaikas elgiasi netinkamai, reikėtų kurį laiką ignoruoti nedidelį blogą elgesį ir skatinant sužadinti vaiko norą geriau elgtis.</a:t>
            </a:r>
          </a:p>
          <a:p>
            <a:pPr algn="just" fontAlgn="base"/>
            <a:r>
              <a:rPr lang="lt-LT" sz="4000" dirty="0">
                <a:latin typeface="Times New Roman" pitchFamily="18" charset="0"/>
                <a:cs typeface="Times New Roman" pitchFamily="18" charset="0"/>
              </a:rPr>
              <a:t> </a:t>
            </a:r>
            <a:r>
              <a:rPr lang="lt-LT" sz="4000" dirty="0">
                <a:solidFill>
                  <a:srgbClr val="FF0000"/>
                </a:solidFill>
                <a:latin typeface="Times New Roman" pitchFamily="18" charset="0"/>
                <a:cs typeface="Times New Roman" pitchFamily="18" charset="0"/>
              </a:rPr>
              <a:t>Jeigu</a:t>
            </a:r>
            <a:r>
              <a:rPr lang="lt-LT" sz="4000" dirty="0">
                <a:latin typeface="Times New Roman" pitchFamily="18" charset="0"/>
                <a:cs typeface="Times New Roman" pitchFamily="18" charset="0"/>
              </a:rPr>
              <a:t>, vadovaujantis tokia taktika, </a:t>
            </a:r>
            <a:r>
              <a:rPr lang="lt-LT" sz="4000" dirty="0">
                <a:solidFill>
                  <a:srgbClr val="FF0000"/>
                </a:solidFill>
                <a:latin typeface="Times New Roman" pitchFamily="18" charset="0"/>
                <a:cs typeface="Times New Roman" pitchFamily="18" charset="0"/>
              </a:rPr>
              <a:t>vaiko elgesys nesikeičia, galima vaiką bausti.</a:t>
            </a:r>
          </a:p>
          <a:p>
            <a:pPr algn="just" fontAlgn="base"/>
            <a:r>
              <a:rPr lang="lt-LT" sz="4000" dirty="0">
                <a:latin typeface="Times New Roman" pitchFamily="18" charset="0"/>
                <a:cs typeface="Times New Roman" pitchFamily="18" charset="0"/>
              </a:rPr>
              <a:t> </a:t>
            </a:r>
            <a:r>
              <a:rPr lang="lt-LT" sz="4000" dirty="0">
                <a:solidFill>
                  <a:srgbClr val="FF0000"/>
                </a:solidFill>
                <a:latin typeface="Times New Roman" pitchFamily="18" charset="0"/>
                <a:cs typeface="Times New Roman" pitchFamily="18" charset="0"/>
              </a:rPr>
              <a:t>Bausmės turėtų būti nedidelės ir labai specifiškos</a:t>
            </a:r>
            <a:r>
              <a:rPr lang="lt-LT" sz="4000" dirty="0">
                <a:latin typeface="Times New Roman" pitchFamily="18" charset="0"/>
                <a:cs typeface="Times New Roman" pitchFamily="18" charset="0"/>
              </a:rPr>
              <a:t>. Skiriamos už konkretų poelgį. Tai daryti reikia nuolat, kiekvieną kartą, kai blogas elgesys kartojasi. </a:t>
            </a:r>
          </a:p>
          <a:p>
            <a:pPr algn="just" fontAlgn="base"/>
            <a:r>
              <a:rPr lang="lt-LT" sz="4000" dirty="0">
                <a:solidFill>
                  <a:srgbClr val="FF0000"/>
                </a:solidFill>
                <a:latin typeface="Times New Roman" pitchFamily="18" charset="0"/>
                <a:cs typeface="Times New Roman" pitchFamily="18" charset="0"/>
              </a:rPr>
              <a:t>Svarbu su vaiku iš anksto aptarti kokios </a:t>
            </a:r>
            <a:r>
              <a:rPr lang="lt-LT" sz="4000" dirty="0" smtClean="0">
                <a:solidFill>
                  <a:srgbClr val="FF0000"/>
                </a:solidFill>
                <a:latin typeface="Times New Roman" pitchFamily="18" charset="0"/>
                <a:cs typeface="Times New Roman" pitchFamily="18" charset="0"/>
              </a:rPr>
              <a:t>pasekmės </a:t>
            </a:r>
            <a:r>
              <a:rPr lang="lt-LT" sz="4000" dirty="0">
                <a:latin typeface="Times New Roman" pitchFamily="18" charset="0"/>
                <a:cs typeface="Times New Roman" pitchFamily="18" charset="0"/>
              </a:rPr>
              <a:t>jų laukia už netinkamą elgesį. </a:t>
            </a:r>
          </a:p>
          <a:p>
            <a:pPr algn="just" fontAlgn="base"/>
            <a:r>
              <a:rPr lang="lt-LT" sz="4000" dirty="0">
                <a:latin typeface="Times New Roman" pitchFamily="18" charset="0"/>
                <a:cs typeface="Times New Roman" pitchFamily="18" charset="0"/>
              </a:rPr>
              <a:t>Bausmė galėtų būti, kaip tam tikrų patinkančių veiklų trukmės ar kiekio apribojimas (</a:t>
            </a:r>
            <a:r>
              <a:rPr lang="lt-LT" sz="4000" dirty="0" err="1">
                <a:latin typeface="Times New Roman" pitchFamily="18" charset="0"/>
                <a:cs typeface="Times New Roman" pitchFamily="18" charset="0"/>
              </a:rPr>
              <a:t>pvz</a:t>
            </a:r>
            <a:r>
              <a:rPr lang="lt-LT" sz="4000" dirty="0">
                <a:latin typeface="Times New Roman" pitchFamily="18" charset="0"/>
                <a:cs typeface="Times New Roman" pitchFamily="18" charset="0"/>
              </a:rPr>
              <a:t>. žaidimo telefonu laiko ribojimas</a:t>
            </a:r>
            <a:r>
              <a:rPr lang="lt-LT" sz="4000" dirty="0" smtClean="0">
                <a:latin typeface="Times New Roman" pitchFamily="18" charset="0"/>
                <a:cs typeface="Times New Roman" pitchFamily="18" charset="0"/>
              </a:rPr>
              <a:t>).</a:t>
            </a:r>
            <a:endParaRPr lang="lt-LT" sz="4000" dirty="0">
              <a:latin typeface="Times New Roman" pitchFamily="18" charset="0"/>
              <a:cs typeface="Times New Roman" pitchFamily="18" charset="0"/>
            </a:endParaRPr>
          </a:p>
        </p:txBody>
      </p:sp>
    </p:spTree>
    <p:extLst>
      <p:ext uri="{BB962C8B-B14F-4D97-AF65-F5344CB8AC3E}">
        <p14:creationId xmlns:p14="http://schemas.microsoft.com/office/powerpoint/2010/main" val="35226967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fontScale="90000"/>
          </a:bodyPr>
          <a:lstStyle/>
          <a:p>
            <a:pPr algn="ctr"/>
            <a:r>
              <a:rPr lang="lt-LT" b="1" dirty="0">
                <a:latin typeface="Times New Roman" pitchFamily="18" charset="0"/>
                <a:cs typeface="Times New Roman" pitchFamily="18" charset="0"/>
              </a:rPr>
              <a:t>Taisyklės:</a:t>
            </a:r>
            <a:r>
              <a:rPr lang="lt-LT" dirty="0">
                <a:latin typeface="Times New Roman" pitchFamily="18" charset="0"/>
                <a:cs typeface="Times New Roman" pitchFamily="18" charset="0"/>
              </a:rPr>
              <a:t/>
            </a:r>
            <a:br>
              <a:rPr lang="lt-LT" dirty="0">
                <a:latin typeface="Times New Roman" pitchFamily="18" charset="0"/>
                <a:cs typeface="Times New Roman" pitchFamily="18" charset="0"/>
              </a:rPr>
            </a:br>
            <a:endParaRPr lang="lt-LT" dirty="0">
              <a:latin typeface="Times New Roman" pitchFamily="18" charset="0"/>
              <a:cs typeface="Times New Roman" pitchFamily="18" charset="0"/>
            </a:endParaRPr>
          </a:p>
        </p:txBody>
      </p:sp>
      <p:sp>
        <p:nvSpPr>
          <p:cNvPr id="3" name="Turinio vietos rezervavimo ženklas 2"/>
          <p:cNvSpPr>
            <a:spLocks noGrp="1"/>
          </p:cNvSpPr>
          <p:nvPr>
            <p:ph idx="1"/>
          </p:nvPr>
        </p:nvSpPr>
        <p:spPr>
          <a:xfrm>
            <a:off x="457200" y="1268760"/>
            <a:ext cx="8229600" cy="5055840"/>
          </a:xfrm>
        </p:spPr>
        <p:txBody>
          <a:bodyPr>
            <a:normAutofit fontScale="77500" lnSpcReduction="20000"/>
          </a:bodyPr>
          <a:lstStyle/>
          <a:p>
            <a:pPr algn="just" fontAlgn="base"/>
            <a:r>
              <a:rPr lang="lt-LT" dirty="0"/>
              <a:t> </a:t>
            </a:r>
            <a:r>
              <a:rPr lang="lt-LT" sz="3400" dirty="0">
                <a:latin typeface="Times New Roman" pitchFamily="18" charset="0"/>
                <a:cs typeface="Times New Roman" pitchFamily="18" charset="0"/>
              </a:rPr>
              <a:t>Mokiniai, turintys elgesio bei emocijų sutrikimų dažniausiai patiria sunkumų, kuomet turi laikytis ilgo sąrašo sudėtingų taisyklių bei reikalavimų.</a:t>
            </a:r>
          </a:p>
          <a:p>
            <a:pPr algn="just" fontAlgn="base"/>
            <a:r>
              <a:rPr lang="lt-LT" sz="3400" dirty="0">
                <a:latin typeface="Times New Roman" pitchFamily="18" charset="0"/>
                <a:cs typeface="Times New Roman" pitchFamily="18" charset="0"/>
              </a:rPr>
              <a:t>Reikėtų stengtis klasės taisykles palaikyti paprastas ir aiškias. Taisyklės turėtų išlikti</a:t>
            </a:r>
            <a:r>
              <a:rPr lang="lt-LT" sz="3400" i="1" dirty="0">
                <a:latin typeface="Times New Roman" pitchFamily="18" charset="0"/>
                <a:cs typeface="Times New Roman" pitchFamily="18" charset="0"/>
              </a:rPr>
              <a:t> </a:t>
            </a:r>
            <a:r>
              <a:rPr lang="lt-LT" sz="3400" b="1" i="1" dirty="0">
                <a:latin typeface="Times New Roman" pitchFamily="18" charset="0"/>
                <a:cs typeface="Times New Roman" pitchFamily="18" charset="0"/>
              </a:rPr>
              <a:t>nuoseklios, nepriklausomai nuo vietos </a:t>
            </a:r>
            <a:r>
              <a:rPr lang="lt-LT" sz="3400" b="1" i="1" dirty="0" smtClean="0">
                <a:latin typeface="Times New Roman" pitchFamily="18" charset="0"/>
                <a:cs typeface="Times New Roman" pitchFamily="18" charset="0"/>
              </a:rPr>
              <a:t>ar</a:t>
            </a:r>
            <a:r>
              <a:rPr lang="lt-LT" sz="3400" b="1" dirty="0">
                <a:latin typeface="Times New Roman" pitchFamily="18" charset="0"/>
                <a:cs typeface="Times New Roman" pitchFamily="18" charset="0"/>
              </a:rPr>
              <a:t> </a:t>
            </a:r>
            <a:r>
              <a:rPr lang="lt-LT" sz="3400" b="1" dirty="0" smtClean="0">
                <a:latin typeface="Times New Roman" pitchFamily="18" charset="0"/>
                <a:cs typeface="Times New Roman" pitchFamily="18" charset="0"/>
              </a:rPr>
              <a:t>aplinkybių</a:t>
            </a:r>
            <a:r>
              <a:rPr lang="lt-LT" sz="3400" b="1" i="1" dirty="0" smtClean="0">
                <a:latin typeface="Times New Roman" pitchFamily="18" charset="0"/>
                <a:cs typeface="Times New Roman" pitchFamily="18" charset="0"/>
              </a:rPr>
              <a:t>.</a:t>
            </a:r>
            <a:endParaRPr lang="lt-LT" sz="3400" dirty="0">
              <a:latin typeface="Times New Roman" pitchFamily="18" charset="0"/>
              <a:cs typeface="Times New Roman" pitchFamily="18" charset="0"/>
            </a:endParaRPr>
          </a:p>
          <a:p>
            <a:pPr algn="just" fontAlgn="base"/>
            <a:r>
              <a:rPr lang="lt-LT" sz="3400" dirty="0">
                <a:latin typeface="Times New Roman" pitchFamily="18" charset="0"/>
                <a:cs typeface="Times New Roman" pitchFamily="18" charset="0"/>
              </a:rPr>
              <a:t>Mokytojai turėtų </a:t>
            </a:r>
            <a:r>
              <a:rPr lang="lt-LT" sz="3400" dirty="0">
                <a:solidFill>
                  <a:srgbClr val="FF0000"/>
                </a:solidFill>
                <a:latin typeface="Times New Roman" pitchFamily="18" charset="0"/>
                <a:cs typeface="Times New Roman" pitchFamily="18" charset="0"/>
              </a:rPr>
              <a:t>apriboti taisyklių skaičių nuo keturių iki aštuonių </a:t>
            </a:r>
            <a:r>
              <a:rPr lang="lt-LT" sz="3400" dirty="0">
                <a:latin typeface="Times New Roman" pitchFamily="18" charset="0"/>
                <a:cs typeface="Times New Roman" pitchFamily="18" charset="0"/>
              </a:rPr>
              <a:t>(galima atsižvelgti pagal mokinio amžių, kuo vaikas vyresnis, tuo didesnis skaičius taisyklių galėtų būti, tačiau kaip nurodyta ne daugiau aštuonių). </a:t>
            </a:r>
          </a:p>
          <a:p>
            <a:pPr algn="just" fontAlgn="base"/>
            <a:r>
              <a:rPr lang="lt-LT" sz="3400" dirty="0">
                <a:latin typeface="Times New Roman" pitchFamily="18" charset="0"/>
                <a:cs typeface="Times New Roman" pitchFamily="18" charset="0"/>
              </a:rPr>
              <a:t>Pernelyg didelis taisyklių skaičius gali būti neefektyvus dėl dviejų pagrindinių priežasčių – mokiniams gali būti per sunku jas visas atsiminti, o mokytojai turės praleisti pernelyg daug laiko, norėdami užtikrinti jų laikymąsi. </a:t>
            </a:r>
          </a:p>
        </p:txBody>
      </p:sp>
    </p:spTree>
    <p:extLst>
      <p:ext uri="{BB962C8B-B14F-4D97-AF65-F5344CB8AC3E}">
        <p14:creationId xmlns:p14="http://schemas.microsoft.com/office/powerpoint/2010/main" val="20665093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457200" y="620688"/>
            <a:ext cx="8229600" cy="5703912"/>
          </a:xfrm>
        </p:spPr>
        <p:txBody>
          <a:bodyPr>
            <a:noAutofit/>
          </a:bodyPr>
          <a:lstStyle/>
          <a:p>
            <a:pPr marL="0" indent="0" algn="just">
              <a:buNone/>
            </a:pPr>
            <a:r>
              <a:rPr lang="lt-LT" sz="5400" dirty="0">
                <a:latin typeface="Times New Roman" pitchFamily="18" charset="0"/>
                <a:cs typeface="Times New Roman" pitchFamily="18" charset="0"/>
              </a:rPr>
              <a:t>Tomas pakilo nuo stalo. Išeidamas užrakino duris, sėdo į automobilį ir nuvažiavo prie jūros. Degant raudonam šviesoforo signalui įvyko avarija</a:t>
            </a:r>
            <a:endParaRPr lang="lt-LT" sz="5400" dirty="0"/>
          </a:p>
        </p:txBody>
      </p:sp>
    </p:spTree>
    <p:extLst>
      <p:ext uri="{BB962C8B-B14F-4D97-AF65-F5344CB8AC3E}">
        <p14:creationId xmlns:p14="http://schemas.microsoft.com/office/powerpoint/2010/main" val="30116330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fontScale="90000"/>
          </a:bodyPr>
          <a:lstStyle/>
          <a:p>
            <a:pPr algn="ctr"/>
            <a:r>
              <a:rPr lang="lt-LT" b="1" dirty="0">
                <a:latin typeface="Times New Roman" pitchFamily="18" charset="0"/>
                <a:cs typeface="Times New Roman" pitchFamily="18" charset="0"/>
              </a:rPr>
              <a:t>Tinkamo elgesio paskatinimas: </a:t>
            </a:r>
            <a:r>
              <a:rPr lang="lt-LT" dirty="0">
                <a:latin typeface="Times New Roman" pitchFamily="18" charset="0"/>
                <a:cs typeface="Times New Roman" pitchFamily="18" charset="0"/>
              </a:rPr>
              <a:t/>
            </a:r>
            <a:br>
              <a:rPr lang="lt-LT" dirty="0">
                <a:latin typeface="Times New Roman" pitchFamily="18" charset="0"/>
                <a:cs typeface="Times New Roman" pitchFamily="18" charset="0"/>
              </a:rPr>
            </a:br>
            <a:endParaRPr lang="lt-LT" dirty="0">
              <a:latin typeface="Times New Roman" pitchFamily="18" charset="0"/>
              <a:cs typeface="Times New Roman" pitchFamily="18" charset="0"/>
            </a:endParaRPr>
          </a:p>
        </p:txBody>
      </p:sp>
      <p:sp>
        <p:nvSpPr>
          <p:cNvPr id="3" name="Turinio vietos rezervavimo ženklas 2"/>
          <p:cNvSpPr>
            <a:spLocks noGrp="1"/>
          </p:cNvSpPr>
          <p:nvPr>
            <p:ph idx="1"/>
          </p:nvPr>
        </p:nvSpPr>
        <p:spPr>
          <a:xfrm>
            <a:off x="457200" y="1844824"/>
            <a:ext cx="8229600" cy="4608512"/>
          </a:xfrm>
        </p:spPr>
        <p:txBody>
          <a:bodyPr>
            <a:noAutofit/>
          </a:bodyPr>
          <a:lstStyle/>
          <a:p>
            <a:pPr algn="just" fontAlgn="base"/>
            <a:r>
              <a:rPr lang="lt-LT" sz="2800" dirty="0" smtClean="0">
                <a:latin typeface="Times New Roman" pitchFamily="18" charset="0"/>
                <a:cs typeface="Times New Roman" pitchFamily="18" charset="0"/>
              </a:rPr>
              <a:t>Nepaisant </a:t>
            </a:r>
            <a:r>
              <a:rPr lang="lt-LT" sz="2800" dirty="0">
                <a:latin typeface="Times New Roman" pitchFamily="18" charset="0"/>
                <a:cs typeface="Times New Roman" pitchFamily="18" charset="0"/>
              </a:rPr>
              <a:t>to, jog kartais neišvengiamai dėl netinkamo elgesio vaikus teks sudrausminti, vertėtų atsiminti, jog tinkamo elgesio paskatinimas yra gerokai efektyvesnė strategija ilguoju laikotarpiu. </a:t>
            </a:r>
          </a:p>
          <a:p>
            <a:pPr algn="just" fontAlgn="base"/>
            <a:r>
              <a:rPr lang="lt-LT" sz="2800" dirty="0">
                <a:solidFill>
                  <a:srgbClr val="FF0000"/>
                </a:solidFill>
                <a:latin typeface="Times New Roman" pitchFamily="18" charset="0"/>
                <a:cs typeface="Times New Roman" pitchFamily="18" charset="0"/>
              </a:rPr>
              <a:t>Stenkitės šiuos vaikus dažniau pagirti už pasiekimus, negu barti už netinkamą elgesį</a:t>
            </a:r>
            <a:r>
              <a:rPr lang="lt-LT" sz="2800" dirty="0">
                <a:latin typeface="Times New Roman" pitchFamily="18" charset="0"/>
                <a:cs typeface="Times New Roman" pitchFamily="18" charset="0"/>
              </a:rPr>
              <a:t>. Matydami, jog už tinkamą elgesį gauna teigiamą atgalinį ryšį bei įvertinimą, vaikai pastebės, </a:t>
            </a:r>
            <a:r>
              <a:rPr lang="lt-LT" sz="2800" b="1" i="1" dirty="0">
                <a:latin typeface="Times New Roman" pitchFamily="18" charset="0"/>
                <a:cs typeface="Times New Roman" pitchFamily="18" charset="0"/>
              </a:rPr>
              <a:t>jog tinkamai elgtis yra naudinga jiems patiems. </a:t>
            </a:r>
            <a:endParaRPr lang="lt-LT" sz="2800" dirty="0">
              <a:latin typeface="Times New Roman" pitchFamily="18" charset="0"/>
              <a:cs typeface="Times New Roman" pitchFamily="18" charset="0"/>
            </a:endParaRPr>
          </a:p>
        </p:txBody>
      </p:sp>
    </p:spTree>
    <p:extLst>
      <p:ext uri="{BB962C8B-B14F-4D97-AF65-F5344CB8AC3E}">
        <p14:creationId xmlns:p14="http://schemas.microsoft.com/office/powerpoint/2010/main" val="18868142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fontScale="90000"/>
          </a:bodyPr>
          <a:lstStyle/>
          <a:p>
            <a:pPr algn="ctr"/>
            <a:r>
              <a:rPr lang="lt-LT" sz="6000" b="1" dirty="0" err="1">
                <a:latin typeface="Times New Roman" pitchFamily="18" charset="0"/>
                <a:cs typeface="Times New Roman" pitchFamily="18" charset="0"/>
              </a:rPr>
              <a:t>Savivertės</a:t>
            </a:r>
            <a:r>
              <a:rPr lang="lt-LT" sz="6000" b="1" dirty="0">
                <a:latin typeface="Times New Roman" pitchFamily="18" charset="0"/>
                <a:cs typeface="Times New Roman" pitchFamily="18" charset="0"/>
              </a:rPr>
              <a:t> ugdymas: </a:t>
            </a:r>
            <a:r>
              <a:rPr lang="lt-LT" dirty="0"/>
              <a:t/>
            </a:r>
            <a:br>
              <a:rPr lang="lt-LT" dirty="0"/>
            </a:br>
            <a:endParaRPr lang="lt-LT" dirty="0"/>
          </a:p>
        </p:txBody>
      </p:sp>
      <p:sp>
        <p:nvSpPr>
          <p:cNvPr id="3" name="Turinio vietos rezervavimo ženklas 2"/>
          <p:cNvSpPr>
            <a:spLocks noGrp="1"/>
          </p:cNvSpPr>
          <p:nvPr>
            <p:ph idx="1"/>
          </p:nvPr>
        </p:nvSpPr>
        <p:spPr>
          <a:xfrm>
            <a:off x="457200" y="1196752"/>
            <a:ext cx="8507288" cy="5127848"/>
          </a:xfrm>
        </p:spPr>
        <p:txBody>
          <a:bodyPr>
            <a:normAutofit fontScale="85000" lnSpcReduction="10000"/>
          </a:bodyPr>
          <a:lstStyle/>
          <a:p>
            <a:pPr fontAlgn="base"/>
            <a:r>
              <a:rPr lang="lt-LT" sz="3000" dirty="0" smtClean="0">
                <a:latin typeface="Times New Roman" pitchFamily="18" charset="0"/>
                <a:cs typeface="Times New Roman" pitchFamily="18" charset="0"/>
              </a:rPr>
              <a:t>Siekiant </a:t>
            </a:r>
            <a:r>
              <a:rPr lang="lt-LT" sz="3000" dirty="0">
                <a:latin typeface="Times New Roman" pitchFamily="18" charset="0"/>
                <a:cs typeface="Times New Roman" pitchFamily="18" charset="0"/>
              </a:rPr>
              <a:t>sustiprinti vaikų su emocijų sutrikimu </a:t>
            </a:r>
            <a:r>
              <a:rPr lang="lt-LT" sz="3000" dirty="0" err="1">
                <a:latin typeface="Times New Roman" pitchFamily="18" charset="0"/>
                <a:cs typeface="Times New Roman" pitchFamily="18" charset="0"/>
              </a:rPr>
              <a:t>savivertę</a:t>
            </a:r>
            <a:r>
              <a:rPr lang="lt-LT" sz="3000" dirty="0">
                <a:latin typeface="Times New Roman" pitchFamily="18" charset="0"/>
                <a:cs typeface="Times New Roman" pitchFamily="18" charset="0"/>
              </a:rPr>
              <a:t> yra svarbu neužmiršti, kad pateikiamos </a:t>
            </a:r>
            <a:r>
              <a:rPr lang="lt-LT" sz="3000" dirty="0" smtClean="0">
                <a:solidFill>
                  <a:srgbClr val="FF0000"/>
                </a:solidFill>
                <a:latin typeface="Times New Roman" pitchFamily="18" charset="0"/>
                <a:cs typeface="Times New Roman" pitchFamily="18" charset="0"/>
              </a:rPr>
              <a:t>užduotys </a:t>
            </a:r>
            <a:r>
              <a:rPr lang="lt-LT" sz="3000" dirty="0">
                <a:solidFill>
                  <a:srgbClr val="FF0000"/>
                </a:solidFill>
                <a:latin typeface="Times New Roman" pitchFamily="18" charset="0"/>
                <a:cs typeface="Times New Roman" pitchFamily="18" charset="0"/>
              </a:rPr>
              <a:t>gali būti išdėstytos etapais</a:t>
            </a:r>
            <a:r>
              <a:rPr lang="lt-LT" sz="3000" dirty="0">
                <a:latin typeface="Times New Roman" pitchFamily="18" charset="0"/>
                <a:cs typeface="Times New Roman" pitchFamily="18" charset="0"/>
              </a:rPr>
              <a:t>, taip siekiant, kad vaikas greičiau</a:t>
            </a:r>
            <a:br>
              <a:rPr lang="lt-LT" sz="3000" dirty="0">
                <a:latin typeface="Times New Roman" pitchFamily="18" charset="0"/>
                <a:cs typeface="Times New Roman" pitchFamily="18" charset="0"/>
              </a:rPr>
            </a:br>
            <a:r>
              <a:rPr lang="lt-LT" sz="3000" dirty="0">
                <a:latin typeface="Times New Roman" pitchFamily="18" charset="0"/>
                <a:cs typeface="Times New Roman" pitchFamily="18" charset="0"/>
              </a:rPr>
              <a:t>pajustų sėkmę. </a:t>
            </a:r>
          </a:p>
          <a:p>
            <a:pPr fontAlgn="base"/>
            <a:r>
              <a:rPr lang="lt-LT" sz="3000" dirty="0">
                <a:solidFill>
                  <a:srgbClr val="FF0000"/>
                </a:solidFill>
                <a:latin typeface="Times New Roman" pitchFamily="18" charset="0"/>
                <a:cs typeface="Times New Roman" pitchFamily="18" charset="0"/>
              </a:rPr>
              <a:t>Atlikdamas vienos užduotis dalį, gali gauti įvertinimą</a:t>
            </a:r>
            <a:r>
              <a:rPr lang="lt-LT" sz="3000" dirty="0">
                <a:latin typeface="Times New Roman" pitchFamily="18" charset="0"/>
                <a:cs typeface="Times New Roman" pitchFamily="18" charset="0"/>
              </a:rPr>
              <a:t>, tuomet pereiti prie kitos užduoties dalies.</a:t>
            </a:r>
          </a:p>
          <a:p>
            <a:pPr fontAlgn="base"/>
            <a:r>
              <a:rPr lang="lt-LT" sz="3000" dirty="0">
                <a:latin typeface="Times New Roman" pitchFamily="18" charset="0"/>
                <a:cs typeface="Times New Roman" pitchFamily="18" charset="0"/>
              </a:rPr>
              <a:t> Svarbu paminėti, kad tokiu metu reiktų įvertinti ne tik vaiko gautą užduoties rezultatą, bet </a:t>
            </a:r>
            <a:r>
              <a:rPr lang="lt-LT" sz="3000" dirty="0">
                <a:solidFill>
                  <a:srgbClr val="FF0000"/>
                </a:solidFill>
                <a:latin typeface="Times New Roman" pitchFamily="18" charset="0"/>
                <a:cs typeface="Times New Roman" pitchFamily="18" charset="0"/>
              </a:rPr>
              <a:t>įvertinti ir jo pastangas</a:t>
            </a:r>
            <a:r>
              <a:rPr lang="lt-LT" sz="3000" dirty="0">
                <a:latin typeface="Times New Roman" pitchFamily="18" charset="0"/>
                <a:cs typeface="Times New Roman" pitchFamily="18" charset="0"/>
              </a:rPr>
              <a:t>. </a:t>
            </a:r>
          </a:p>
          <a:p>
            <a:pPr fontAlgn="base"/>
            <a:r>
              <a:rPr lang="lt-LT" sz="3000" dirty="0">
                <a:latin typeface="Times New Roman" pitchFamily="18" charset="0"/>
                <a:cs typeface="Times New Roman" pitchFamily="18" charset="0"/>
              </a:rPr>
              <a:t>Tuo metu pasakyti pagyrimą, </a:t>
            </a:r>
            <a:r>
              <a:rPr lang="lt-LT" sz="3000" dirty="0" err="1">
                <a:latin typeface="Times New Roman" pitchFamily="18" charset="0"/>
                <a:cs typeface="Times New Roman" pitchFamily="18" charset="0"/>
              </a:rPr>
              <a:t>pvz</a:t>
            </a:r>
            <a:r>
              <a:rPr lang="lt-LT" sz="3000" dirty="0">
                <a:latin typeface="Times New Roman" pitchFamily="18" charset="0"/>
                <a:cs typeface="Times New Roman" pitchFamily="18" charset="0"/>
              </a:rPr>
              <a:t>. „matau, kad tau puikiai sekasi“, „tikrai įdedi daug pastangų ir tau pavyksta“, „nors užduotis ir sunki, bet </a:t>
            </a:r>
            <a:r>
              <a:rPr lang="lt-LT" sz="3000" dirty="0" smtClean="0">
                <a:latin typeface="Times New Roman" pitchFamily="18" charset="0"/>
                <a:cs typeface="Times New Roman" pitchFamily="18" charset="0"/>
              </a:rPr>
              <a:t>matau, kad </a:t>
            </a:r>
            <a:r>
              <a:rPr lang="lt-LT" sz="3000" dirty="0">
                <a:latin typeface="Times New Roman" pitchFamily="18" charset="0"/>
                <a:cs typeface="Times New Roman" pitchFamily="18" charset="0"/>
              </a:rPr>
              <a:t>tu ją išspręsi“.</a:t>
            </a:r>
            <a:br>
              <a:rPr lang="lt-LT" sz="3000" dirty="0">
                <a:latin typeface="Times New Roman" pitchFamily="18" charset="0"/>
                <a:cs typeface="Times New Roman" pitchFamily="18" charset="0"/>
              </a:rPr>
            </a:br>
            <a:r>
              <a:rPr lang="lt-LT" sz="3000" dirty="0">
                <a:latin typeface="Times New Roman" pitchFamily="18" charset="0"/>
                <a:cs typeface="Times New Roman" pitchFamily="18" charset="0"/>
              </a:rPr>
              <a:t/>
            </a:r>
            <a:br>
              <a:rPr lang="lt-LT" sz="3000" dirty="0">
                <a:latin typeface="Times New Roman" pitchFamily="18" charset="0"/>
                <a:cs typeface="Times New Roman" pitchFamily="18" charset="0"/>
              </a:rPr>
            </a:br>
            <a:endParaRPr lang="lt-LT" sz="3000" dirty="0">
              <a:latin typeface="Times New Roman" pitchFamily="18" charset="0"/>
              <a:cs typeface="Times New Roman" pitchFamily="18" charset="0"/>
            </a:endParaRPr>
          </a:p>
          <a:p>
            <a:endParaRPr lang="lt-LT" dirty="0"/>
          </a:p>
        </p:txBody>
      </p:sp>
    </p:spTree>
    <p:extLst>
      <p:ext uri="{BB962C8B-B14F-4D97-AF65-F5344CB8AC3E}">
        <p14:creationId xmlns:p14="http://schemas.microsoft.com/office/powerpoint/2010/main" val="36376908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67544" y="116632"/>
            <a:ext cx="8229600" cy="1143000"/>
          </a:xfrm>
        </p:spPr>
        <p:txBody>
          <a:bodyPr/>
          <a:lstStyle/>
          <a:p>
            <a:pPr algn="ctr"/>
            <a:r>
              <a:rPr lang="lt-LT" dirty="0" smtClean="0">
                <a:latin typeface="Times New Roman" pitchFamily="18" charset="0"/>
                <a:cs typeface="Times New Roman" pitchFamily="18" charset="0"/>
              </a:rPr>
              <a:t>Patarimai: </a:t>
            </a:r>
            <a:endParaRPr lang="lt-LT" dirty="0">
              <a:latin typeface="Times New Roman" pitchFamily="18" charset="0"/>
              <a:cs typeface="Times New Roman" pitchFamily="18" charset="0"/>
            </a:endParaRPr>
          </a:p>
        </p:txBody>
      </p:sp>
      <p:sp>
        <p:nvSpPr>
          <p:cNvPr id="3" name="Turinio vietos rezervavimo ženklas 2"/>
          <p:cNvSpPr>
            <a:spLocks noGrp="1"/>
          </p:cNvSpPr>
          <p:nvPr>
            <p:ph idx="1"/>
          </p:nvPr>
        </p:nvSpPr>
        <p:spPr>
          <a:xfrm>
            <a:off x="457200" y="1484784"/>
            <a:ext cx="8229600" cy="4839816"/>
          </a:xfrm>
        </p:spPr>
        <p:txBody>
          <a:bodyPr>
            <a:normAutofit lnSpcReduction="10000"/>
          </a:bodyPr>
          <a:lstStyle/>
          <a:p>
            <a:r>
              <a:rPr lang="lt-LT" dirty="0"/>
              <a:t>I</a:t>
            </a:r>
            <a:r>
              <a:rPr lang="lt-LT" dirty="0" smtClean="0"/>
              <a:t>š anksto </a:t>
            </a:r>
            <a:r>
              <a:rPr lang="lt-LT" dirty="0" smtClean="0"/>
              <a:t>aptarti </a:t>
            </a:r>
            <a:r>
              <a:rPr lang="lt-LT" dirty="0"/>
              <a:t>naują </a:t>
            </a:r>
            <a:r>
              <a:rPr lang="lt-LT" dirty="0" smtClean="0"/>
              <a:t>veiklą;</a:t>
            </a:r>
            <a:endParaRPr lang="lt-LT" dirty="0" smtClean="0"/>
          </a:p>
          <a:p>
            <a:r>
              <a:rPr lang="lt-LT" dirty="0" smtClean="0"/>
              <a:t>Vengti kada panorėjus keisti veiklą. Rėžimas be galo </a:t>
            </a:r>
            <a:r>
              <a:rPr lang="lt-LT" dirty="0" smtClean="0"/>
              <a:t>svarbus;</a:t>
            </a:r>
            <a:endParaRPr lang="lt-LT" dirty="0" smtClean="0"/>
          </a:p>
          <a:p>
            <a:r>
              <a:rPr lang="lt-LT" dirty="0" smtClean="0"/>
              <a:t>Stebėti kada kyla pykčio </a:t>
            </a:r>
            <a:r>
              <a:rPr lang="lt-LT" dirty="0" smtClean="0"/>
              <a:t>priepuoliai;</a:t>
            </a:r>
            <a:endParaRPr lang="lt-LT" dirty="0" smtClean="0"/>
          </a:p>
          <a:p>
            <a:r>
              <a:rPr lang="lt-LT" dirty="0" smtClean="0"/>
              <a:t>Sudaryti galimybes stebėti veiklą kitoje aplinkoje arba nedalyvauti </a:t>
            </a:r>
            <a:r>
              <a:rPr lang="lt-LT" dirty="0" smtClean="0"/>
              <a:t>joje;</a:t>
            </a:r>
            <a:endParaRPr lang="lt-LT" dirty="0" smtClean="0"/>
          </a:p>
          <a:p>
            <a:r>
              <a:rPr lang="lt-LT" dirty="0" smtClean="0"/>
              <a:t>Rasti patinkančią veiklą, kuri padėtų nukreipti </a:t>
            </a:r>
            <a:r>
              <a:rPr lang="lt-LT" dirty="0" smtClean="0"/>
              <a:t>dėmesį pykčio metu;</a:t>
            </a:r>
            <a:endParaRPr lang="lt-LT" dirty="0" smtClean="0"/>
          </a:p>
          <a:p>
            <a:r>
              <a:rPr lang="lt-LT" dirty="0" smtClean="0"/>
              <a:t>Garsiai pranešti </a:t>
            </a:r>
            <a:r>
              <a:rPr lang="lt-LT" dirty="0" smtClean="0"/>
              <a:t>tai, </a:t>
            </a:r>
            <a:r>
              <a:rPr lang="lt-LT" dirty="0" smtClean="0"/>
              <a:t>kas pasisekė. Reikalingas konkretumas. Negalima sakyti „šauniai padirbėjai</a:t>
            </a:r>
            <a:r>
              <a:rPr lang="lt-LT" dirty="0" smtClean="0"/>
              <a:t>“;</a:t>
            </a:r>
            <a:endParaRPr lang="lt-LT" dirty="0" smtClean="0"/>
          </a:p>
          <a:p>
            <a:r>
              <a:rPr lang="lt-LT" dirty="0" smtClean="0"/>
              <a:t>Vengti prašymų „Būk geras</a:t>
            </a:r>
            <a:r>
              <a:rPr lang="lt-LT" dirty="0" smtClean="0"/>
              <a:t>“;</a:t>
            </a:r>
            <a:endParaRPr lang="lt-LT" dirty="0" smtClean="0"/>
          </a:p>
          <a:p>
            <a:endParaRPr lang="lt-LT" dirty="0"/>
          </a:p>
        </p:txBody>
      </p:sp>
    </p:spTree>
    <p:extLst>
      <p:ext uri="{BB962C8B-B14F-4D97-AF65-F5344CB8AC3E}">
        <p14:creationId xmlns:p14="http://schemas.microsoft.com/office/powerpoint/2010/main" val="25062700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457200" y="260648"/>
            <a:ext cx="8229600" cy="6063952"/>
          </a:xfrm>
        </p:spPr>
        <p:txBody>
          <a:bodyPr>
            <a:normAutofit lnSpcReduction="10000"/>
          </a:bodyPr>
          <a:lstStyle/>
          <a:p>
            <a:r>
              <a:rPr lang="lt-LT" dirty="0" smtClean="0"/>
              <a:t>Šiems vaikams leisti piešti. Turi žinoti kada gali tai daryti ir </a:t>
            </a:r>
            <a:r>
              <a:rPr lang="lt-LT" dirty="0" smtClean="0"/>
              <a:t>kur; </a:t>
            </a:r>
            <a:endParaRPr lang="lt-LT" dirty="0" smtClean="0"/>
          </a:p>
          <a:p>
            <a:r>
              <a:rPr lang="lt-LT" dirty="0" smtClean="0"/>
              <a:t>Atsitraukti - nurimti – išspręsti. Tik nurimus vaikui aptarti tai, kas </a:t>
            </a:r>
            <a:r>
              <a:rPr lang="lt-LT" dirty="0" smtClean="0"/>
              <a:t>įvyko;</a:t>
            </a:r>
            <a:endParaRPr lang="lt-LT" dirty="0" smtClean="0"/>
          </a:p>
          <a:p>
            <a:r>
              <a:rPr lang="lt-LT" dirty="0" smtClean="0"/>
              <a:t>Aiškūs </a:t>
            </a:r>
            <a:r>
              <a:rPr lang="lt-LT" dirty="0" smtClean="0"/>
              <a:t>susitarimai;</a:t>
            </a:r>
            <a:endParaRPr lang="lt-LT" dirty="0" smtClean="0"/>
          </a:p>
          <a:p>
            <a:r>
              <a:rPr lang="lt-LT" dirty="0" smtClean="0"/>
              <a:t>Stengtis nenaudoti žodžio NE (netriukšmauk – dabar mes dirbame</a:t>
            </a:r>
            <a:r>
              <a:rPr lang="lt-LT" dirty="0" smtClean="0"/>
              <a:t>);</a:t>
            </a:r>
            <a:endParaRPr lang="lt-LT" dirty="0" smtClean="0"/>
          </a:p>
          <a:p>
            <a:r>
              <a:rPr lang="lt-LT" dirty="0" smtClean="0"/>
              <a:t>Vengti žodžių „neteisingai padarei“ </a:t>
            </a:r>
            <a:r>
              <a:rPr lang="lt-LT" dirty="0" smtClean="0"/>
              <a:t>. K</a:t>
            </a:r>
            <a:r>
              <a:rPr lang="lt-LT" dirty="0" smtClean="0"/>
              <a:t>eičiame  - „šis </a:t>
            </a:r>
            <a:r>
              <a:rPr lang="lt-LT" dirty="0" smtClean="0"/>
              <a:t>žodis rašomas </a:t>
            </a:r>
            <a:r>
              <a:rPr lang="lt-LT" dirty="0" smtClean="0"/>
              <a:t>kitaip“, „šią </a:t>
            </a:r>
            <a:r>
              <a:rPr lang="lt-LT" dirty="0" smtClean="0"/>
              <a:t>užduotį atliekame  </a:t>
            </a:r>
            <a:r>
              <a:rPr lang="lt-LT" dirty="0" smtClean="0"/>
              <a:t>kitaip“; </a:t>
            </a:r>
            <a:endParaRPr lang="lt-LT" dirty="0" smtClean="0"/>
          </a:p>
          <a:p>
            <a:r>
              <a:rPr lang="lt-LT" dirty="0" smtClean="0"/>
              <a:t>Kuo tylesnis balsas (jei norime vaiką nuraminti</a:t>
            </a:r>
            <a:r>
              <a:rPr lang="lt-LT" dirty="0" smtClean="0"/>
              <a:t>);</a:t>
            </a:r>
            <a:endParaRPr lang="lt-LT" dirty="0" smtClean="0"/>
          </a:p>
          <a:p>
            <a:r>
              <a:rPr lang="lt-LT" dirty="0" smtClean="0"/>
              <a:t>Pirma </a:t>
            </a:r>
            <a:r>
              <a:rPr lang="lt-LT" dirty="0" smtClean="0"/>
              <a:t>santykis su vaiku, </a:t>
            </a:r>
            <a:r>
              <a:rPr lang="lt-LT" dirty="0" smtClean="0"/>
              <a:t>o tik po to mokslai, darbai, </a:t>
            </a:r>
            <a:r>
              <a:rPr lang="lt-LT" dirty="0" smtClean="0"/>
              <a:t>drausminimas;</a:t>
            </a:r>
            <a:endParaRPr lang="lt-LT" dirty="0" smtClean="0"/>
          </a:p>
          <a:p>
            <a:r>
              <a:rPr lang="lt-LT" dirty="0" smtClean="0"/>
              <a:t>Išsaugoti suaugusiojo poziciją. Pokalbius vesti tada kai vaikas nurimsta</a:t>
            </a:r>
          </a:p>
          <a:p>
            <a:endParaRPr lang="lt-LT" dirty="0" smtClean="0"/>
          </a:p>
          <a:p>
            <a:endParaRPr lang="lt-LT" dirty="0" smtClean="0"/>
          </a:p>
          <a:p>
            <a:endParaRPr lang="lt-LT" dirty="0"/>
          </a:p>
        </p:txBody>
      </p:sp>
    </p:spTree>
    <p:extLst>
      <p:ext uri="{BB962C8B-B14F-4D97-AF65-F5344CB8AC3E}">
        <p14:creationId xmlns:p14="http://schemas.microsoft.com/office/powerpoint/2010/main" val="28925049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457200" y="260648"/>
            <a:ext cx="8229600" cy="6063952"/>
          </a:xfrm>
        </p:spPr>
        <p:txBody>
          <a:bodyPr>
            <a:normAutofit lnSpcReduction="10000"/>
          </a:bodyPr>
          <a:lstStyle/>
          <a:p>
            <a:r>
              <a:rPr lang="lt-LT" dirty="0" smtClean="0"/>
              <a:t>1. </a:t>
            </a:r>
            <a:r>
              <a:rPr lang="lt-LT" sz="3600" dirty="0" smtClean="0">
                <a:latin typeface="Times New Roman" pitchFamily="18" charset="0"/>
                <a:cs typeface="Times New Roman" pitchFamily="18" charset="0"/>
              </a:rPr>
              <a:t>Tomas </a:t>
            </a:r>
            <a:r>
              <a:rPr lang="lt-LT" sz="3600" dirty="0">
                <a:latin typeface="Times New Roman" pitchFamily="18" charset="0"/>
                <a:cs typeface="Times New Roman" pitchFamily="18" charset="0"/>
              </a:rPr>
              <a:t>turi darbą</a:t>
            </a:r>
          </a:p>
          <a:p>
            <a:r>
              <a:rPr lang="lt-LT" sz="3600" dirty="0">
                <a:latin typeface="Times New Roman" pitchFamily="18" charset="0"/>
                <a:cs typeface="Times New Roman" pitchFamily="18" charset="0"/>
              </a:rPr>
              <a:t>2.Tomas turi automobilį</a:t>
            </a:r>
          </a:p>
          <a:p>
            <a:r>
              <a:rPr lang="lt-LT" sz="3600" dirty="0">
                <a:latin typeface="Times New Roman" pitchFamily="18" charset="0"/>
                <a:cs typeface="Times New Roman" pitchFamily="18" charset="0"/>
              </a:rPr>
              <a:t>3.Tomas vairavo</a:t>
            </a:r>
          </a:p>
          <a:p>
            <a:r>
              <a:rPr lang="lt-LT" sz="3600" dirty="0">
                <a:latin typeface="Times New Roman" pitchFamily="18" charset="0"/>
                <a:cs typeface="Times New Roman" pitchFamily="18" charset="0"/>
              </a:rPr>
              <a:t>4.Tomas nesustojo prie raudono šviesoforo signalo</a:t>
            </a:r>
          </a:p>
          <a:p>
            <a:r>
              <a:rPr lang="lt-LT" sz="3600" dirty="0">
                <a:latin typeface="Times New Roman" pitchFamily="18" charset="0"/>
                <a:cs typeface="Times New Roman" pitchFamily="18" charset="0"/>
              </a:rPr>
              <a:t>5.Tomas važiavo vienas</a:t>
            </a:r>
          </a:p>
          <a:p>
            <a:r>
              <a:rPr lang="lt-LT" sz="3600" dirty="0">
                <a:latin typeface="Times New Roman" pitchFamily="18" charset="0"/>
                <a:cs typeface="Times New Roman" pitchFamily="18" charset="0"/>
              </a:rPr>
              <a:t>6.Į Tomą atsitrenkė kitas automobilis</a:t>
            </a:r>
          </a:p>
          <a:p>
            <a:r>
              <a:rPr lang="lt-LT" sz="3600" dirty="0">
                <a:latin typeface="Times New Roman" pitchFamily="18" charset="0"/>
                <a:cs typeface="Times New Roman" pitchFamily="18" charset="0"/>
              </a:rPr>
              <a:t>7.Tomas važiavo atostogauti</a:t>
            </a:r>
          </a:p>
          <a:p>
            <a:r>
              <a:rPr lang="lt-LT" sz="3600" dirty="0">
                <a:latin typeface="Times New Roman" pitchFamily="18" charset="0"/>
                <a:cs typeface="Times New Roman" pitchFamily="18" charset="0"/>
              </a:rPr>
              <a:t>8.Tomą išvežė greitoji pagalba</a:t>
            </a:r>
          </a:p>
          <a:p>
            <a:r>
              <a:rPr lang="lt-LT" sz="3600" dirty="0">
                <a:latin typeface="Times New Roman" pitchFamily="18" charset="0"/>
                <a:cs typeface="Times New Roman" pitchFamily="18" charset="0"/>
              </a:rPr>
              <a:t>9. Tomo automobilis stipriai nukentėjo</a:t>
            </a:r>
          </a:p>
          <a:p>
            <a:endParaRPr lang="lt-LT" sz="3600" dirty="0">
              <a:latin typeface="Times New Roman" pitchFamily="18" charset="0"/>
              <a:cs typeface="Times New Roman" pitchFamily="18" charset="0"/>
            </a:endParaRPr>
          </a:p>
        </p:txBody>
      </p:sp>
    </p:spTree>
    <p:extLst>
      <p:ext uri="{BB962C8B-B14F-4D97-AF65-F5344CB8AC3E}">
        <p14:creationId xmlns:p14="http://schemas.microsoft.com/office/powerpoint/2010/main" val="10344288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fontScale="90000"/>
          </a:bodyPr>
          <a:lstStyle/>
          <a:p>
            <a:pPr algn="ctr"/>
            <a:r>
              <a:rPr lang="lt-LT" b="1" dirty="0" smtClean="0">
                <a:latin typeface="Times New Roman" pitchFamily="18" charset="0"/>
                <a:cs typeface="Times New Roman" pitchFamily="18" charset="0"/>
              </a:rPr>
              <a:t>Pyktis turi svarbų vaidmenį - apsaugoti</a:t>
            </a:r>
            <a:endParaRPr lang="lt-LT" b="1" dirty="0">
              <a:latin typeface="Times New Roman" pitchFamily="18" charset="0"/>
              <a:cs typeface="Times New Roman" pitchFamily="18" charset="0"/>
            </a:endParaRPr>
          </a:p>
        </p:txBody>
      </p:sp>
      <p:sp>
        <p:nvSpPr>
          <p:cNvPr id="3" name="Turinio vietos rezervavimo ženklas 2"/>
          <p:cNvSpPr>
            <a:spLocks noGrp="1"/>
          </p:cNvSpPr>
          <p:nvPr>
            <p:ph idx="1"/>
          </p:nvPr>
        </p:nvSpPr>
        <p:spPr/>
        <p:txBody>
          <a:bodyPr>
            <a:normAutofit lnSpcReduction="10000"/>
          </a:bodyPr>
          <a:lstStyle/>
          <a:p>
            <a:pPr algn="ctr"/>
            <a:r>
              <a:rPr lang="lt-LT" sz="2800" dirty="0" smtClean="0">
                <a:latin typeface="Times New Roman" pitchFamily="18" charset="0"/>
                <a:cs typeface="Times New Roman" pitchFamily="18" charset="0"/>
              </a:rPr>
              <a:t>Pykčio metu padidėja :</a:t>
            </a:r>
          </a:p>
          <a:p>
            <a:pPr marL="0" indent="0">
              <a:buNone/>
            </a:pPr>
            <a:r>
              <a:rPr lang="lt-LT" sz="2800" dirty="0" smtClean="0">
                <a:latin typeface="Times New Roman" pitchFamily="18" charset="0"/>
                <a:cs typeface="Times New Roman" pitchFamily="18" charset="0"/>
              </a:rPr>
              <a:t>Adrenalinas (drąsa)</a:t>
            </a:r>
          </a:p>
          <a:p>
            <a:pPr marL="0" indent="0">
              <a:buNone/>
            </a:pPr>
            <a:r>
              <a:rPr lang="lt-LT" sz="2800" dirty="0" err="1" smtClean="0">
                <a:latin typeface="Times New Roman" pitchFamily="18" charset="0"/>
                <a:cs typeface="Times New Roman" pitchFamily="18" charset="0"/>
              </a:rPr>
              <a:t>Testeronas</a:t>
            </a:r>
            <a:r>
              <a:rPr lang="lt-LT" sz="2800" dirty="0" smtClean="0">
                <a:latin typeface="Times New Roman" pitchFamily="18" charset="0"/>
                <a:cs typeface="Times New Roman" pitchFamily="18" charset="0"/>
              </a:rPr>
              <a:t> (jėga)</a:t>
            </a:r>
          </a:p>
          <a:p>
            <a:pPr marL="0" indent="0">
              <a:buNone/>
            </a:pPr>
            <a:endParaRPr lang="lt-LT" sz="2800" dirty="0">
              <a:latin typeface="Times New Roman" pitchFamily="18" charset="0"/>
              <a:cs typeface="Times New Roman" pitchFamily="18" charset="0"/>
            </a:endParaRPr>
          </a:p>
          <a:p>
            <a:pPr marL="0" indent="0" algn="ctr">
              <a:buNone/>
            </a:pPr>
            <a:r>
              <a:rPr lang="lt-LT" sz="2800" dirty="0" smtClean="0">
                <a:latin typeface="Times New Roman" pitchFamily="18" charset="0"/>
                <a:cs typeface="Times New Roman" pitchFamily="18" charset="0"/>
              </a:rPr>
              <a:t>Pyktis išreiškiamas per:</a:t>
            </a:r>
          </a:p>
          <a:p>
            <a:pPr marL="0" indent="0">
              <a:buNone/>
            </a:pPr>
            <a:r>
              <a:rPr lang="lt-LT" sz="2800" dirty="0" smtClean="0">
                <a:latin typeface="Times New Roman" pitchFamily="18" charset="0"/>
                <a:cs typeface="Times New Roman" pitchFamily="18" charset="0"/>
              </a:rPr>
              <a:t>Kojas (spardymas, trepsėjimas)</a:t>
            </a:r>
          </a:p>
          <a:p>
            <a:pPr marL="0" indent="0">
              <a:buNone/>
            </a:pPr>
            <a:r>
              <a:rPr lang="lt-LT" sz="2800" dirty="0" smtClean="0">
                <a:latin typeface="Times New Roman" pitchFamily="18" charset="0"/>
                <a:cs typeface="Times New Roman" pitchFamily="18" charset="0"/>
              </a:rPr>
              <a:t>Rankas (daužymas, baksnojimas, kumščių gniaužymas, piešimas, lytinių organų lietimas)</a:t>
            </a:r>
          </a:p>
          <a:p>
            <a:pPr marL="0" indent="0">
              <a:buNone/>
            </a:pPr>
            <a:r>
              <a:rPr lang="lt-LT" sz="2800" dirty="0" smtClean="0">
                <a:latin typeface="Times New Roman" pitchFamily="18" charset="0"/>
                <a:cs typeface="Times New Roman" pitchFamily="18" charset="0"/>
              </a:rPr>
              <a:t>Burną (keiksmažodžiai, spjaudymai, plepėjimas</a:t>
            </a:r>
            <a:r>
              <a:rPr lang="lt-LT" dirty="0" smtClean="0"/>
              <a:t>)</a:t>
            </a:r>
            <a:endParaRPr lang="lt-LT" dirty="0"/>
          </a:p>
        </p:txBody>
      </p:sp>
    </p:spTree>
    <p:extLst>
      <p:ext uri="{BB962C8B-B14F-4D97-AF65-F5344CB8AC3E}">
        <p14:creationId xmlns:p14="http://schemas.microsoft.com/office/powerpoint/2010/main" val="33664758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fontScale="90000"/>
          </a:bodyPr>
          <a:lstStyle/>
          <a:p>
            <a:pPr algn="ctr"/>
            <a:r>
              <a:rPr lang="lt-LT" b="1" dirty="0">
                <a:latin typeface="Times New Roman" pitchFamily="18" charset="0"/>
                <a:cs typeface="Times New Roman" pitchFamily="18" charset="0"/>
              </a:rPr>
              <a:t>V</a:t>
            </a:r>
            <a:r>
              <a:rPr lang="it-IT" b="1" dirty="0" smtClean="0">
                <a:latin typeface="Times New Roman" pitchFamily="18" charset="0"/>
                <a:cs typeface="Times New Roman" pitchFamily="18" charset="0"/>
              </a:rPr>
              <a:t>aiko </a:t>
            </a:r>
            <a:r>
              <a:rPr lang="it-IT" b="1" dirty="0">
                <a:latin typeface="Times New Roman" pitchFamily="18" charset="0"/>
                <a:cs typeface="Times New Roman" pitchFamily="18" charset="0"/>
              </a:rPr>
              <a:t>elgesio problemų sprendimo gairės pagal priežastis </a:t>
            </a:r>
            <a:endParaRPr lang="lt-LT" dirty="0">
              <a:latin typeface="Times New Roman" pitchFamily="18" charset="0"/>
              <a:cs typeface="Times New Roman" pitchFamily="18" charset="0"/>
            </a:endParaRPr>
          </a:p>
        </p:txBody>
      </p:sp>
      <p:sp>
        <p:nvSpPr>
          <p:cNvPr id="3" name="Turinio vietos rezervavimo ženklas 2"/>
          <p:cNvSpPr>
            <a:spLocks noGrp="1"/>
          </p:cNvSpPr>
          <p:nvPr>
            <p:ph idx="1"/>
          </p:nvPr>
        </p:nvSpPr>
        <p:spPr/>
        <p:txBody>
          <a:bodyPr>
            <a:normAutofit lnSpcReduction="10000"/>
          </a:bodyPr>
          <a:lstStyle/>
          <a:p>
            <a:pPr marL="0" indent="0">
              <a:buNone/>
            </a:pPr>
            <a:r>
              <a:rPr lang="lt-LT" b="1" dirty="0" smtClean="0"/>
              <a:t>1. Psichologinės </a:t>
            </a:r>
            <a:r>
              <a:rPr lang="lt-LT" b="1" dirty="0"/>
              <a:t>priežastys </a:t>
            </a:r>
            <a:r>
              <a:rPr lang="lt-LT" dirty="0"/>
              <a:t>:</a:t>
            </a:r>
            <a:endParaRPr lang="lt-LT" dirty="0" smtClean="0">
              <a:effectLst/>
            </a:endParaRPr>
          </a:p>
          <a:p>
            <a:r>
              <a:rPr lang="lt-LT" dirty="0"/>
              <a:t>       </a:t>
            </a:r>
            <a:r>
              <a:rPr lang="lt-LT" dirty="0" smtClean="0"/>
              <a:t>nori </a:t>
            </a:r>
            <a:r>
              <a:rPr lang="lt-LT" dirty="0"/>
              <a:t>ryšio su jumis patvirtinimo (gal todėl siekia dėmesio),</a:t>
            </a:r>
            <a:endParaRPr lang="lt-LT" dirty="0" smtClean="0">
              <a:effectLst/>
            </a:endParaRPr>
          </a:p>
          <a:p>
            <a:r>
              <a:rPr lang="lt-LT" dirty="0" smtClean="0"/>
              <a:t>nori </a:t>
            </a:r>
            <a:r>
              <a:rPr lang="lt-LT" dirty="0"/>
              <a:t>būti savarankiškas (gal todėl priešinasi </a:t>
            </a:r>
            <a:r>
              <a:rPr lang="lt-LT" dirty="0" smtClean="0"/>
              <a:t>reikalavimams, kovoja </a:t>
            </a:r>
            <a:r>
              <a:rPr lang="lt-LT" dirty="0"/>
              <a:t>už valdžią, kad nesijustų bejėgis),</a:t>
            </a:r>
            <a:endParaRPr lang="lt-LT" dirty="0" smtClean="0">
              <a:effectLst/>
            </a:endParaRPr>
          </a:p>
          <a:p>
            <a:r>
              <a:rPr lang="lt-LT" dirty="0" smtClean="0"/>
              <a:t>nori </a:t>
            </a:r>
            <a:r>
              <a:rPr lang="lt-LT" dirty="0"/>
              <a:t>jaustis vertingas, sugebantis, bijo nesėkmės (gal </a:t>
            </a:r>
            <a:r>
              <a:rPr lang="lt-LT" dirty="0" smtClean="0"/>
              <a:t>todėl net </a:t>
            </a:r>
            <a:r>
              <a:rPr lang="lt-LT" dirty="0"/>
              <a:t>nebando kažko daryti),</a:t>
            </a:r>
            <a:endParaRPr lang="lt-LT" dirty="0" smtClean="0">
              <a:effectLst/>
            </a:endParaRPr>
          </a:p>
          <a:p>
            <a:r>
              <a:rPr lang="lt-LT" dirty="0" smtClean="0"/>
              <a:t>apimtas </a:t>
            </a:r>
            <a:r>
              <a:rPr lang="lt-LT" dirty="0"/>
              <a:t>labai stiprių emocijų, bando jas suvaldyti, kaip moka (gal todėl sulaužo žaislą - geresnių būdų dar nežino),</a:t>
            </a:r>
            <a:endParaRPr lang="lt-LT" dirty="0" smtClean="0">
              <a:effectLst/>
            </a:endParaRPr>
          </a:p>
          <a:p>
            <a:pPr marL="0" indent="0">
              <a:buNone/>
            </a:pPr>
            <a:endParaRPr lang="lt-LT" dirty="0"/>
          </a:p>
        </p:txBody>
      </p:sp>
    </p:spTree>
    <p:extLst>
      <p:ext uri="{BB962C8B-B14F-4D97-AF65-F5344CB8AC3E}">
        <p14:creationId xmlns:p14="http://schemas.microsoft.com/office/powerpoint/2010/main" val="2038332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395536" y="476672"/>
            <a:ext cx="8229600" cy="1143000"/>
          </a:xfrm>
        </p:spPr>
        <p:txBody>
          <a:bodyPr>
            <a:normAutofit/>
          </a:bodyPr>
          <a:lstStyle/>
          <a:p>
            <a:pPr algn="ctr"/>
            <a:r>
              <a:rPr lang="lt-LT" sz="6700" dirty="0" smtClean="0">
                <a:latin typeface="Times New Roman" pitchFamily="18" charset="0"/>
                <a:cs typeface="Times New Roman" pitchFamily="18" charset="0"/>
              </a:rPr>
              <a:t>2. </a:t>
            </a:r>
            <a:r>
              <a:rPr lang="lt-LT" sz="6700" b="1" dirty="0" smtClean="0">
                <a:latin typeface="Times New Roman" pitchFamily="18" charset="0"/>
                <a:cs typeface="Times New Roman" pitchFamily="18" charset="0"/>
              </a:rPr>
              <a:t>Situacinės:</a:t>
            </a:r>
            <a:endParaRPr lang="lt-LT" dirty="0"/>
          </a:p>
        </p:txBody>
      </p:sp>
      <p:sp>
        <p:nvSpPr>
          <p:cNvPr id="3" name="Turinio vietos rezervavimo ženklas 2"/>
          <p:cNvSpPr>
            <a:spLocks noGrp="1"/>
          </p:cNvSpPr>
          <p:nvPr>
            <p:ph idx="1"/>
          </p:nvPr>
        </p:nvSpPr>
        <p:spPr/>
        <p:txBody>
          <a:bodyPr>
            <a:normAutofit fontScale="92500" lnSpcReduction="10000"/>
          </a:bodyPr>
          <a:lstStyle/>
          <a:p>
            <a:r>
              <a:rPr lang="lt-LT" dirty="0"/>
              <a:t> </a:t>
            </a:r>
            <a:r>
              <a:rPr lang="lt-LT" dirty="0" smtClean="0">
                <a:latin typeface="Times New Roman" pitchFamily="18" charset="0"/>
                <a:cs typeface="Times New Roman" pitchFamily="18" charset="0"/>
              </a:rPr>
              <a:t>neturėjimas </a:t>
            </a:r>
            <a:r>
              <a:rPr lang="lt-LT" dirty="0">
                <a:latin typeface="Times New Roman" pitchFamily="18" charset="0"/>
                <a:cs typeface="Times New Roman" pitchFamily="18" charset="0"/>
              </a:rPr>
              <a:t>ką veikti, nuobodulys</a:t>
            </a:r>
            <a:r>
              <a:rPr lang="lt-LT" dirty="0" smtClean="0">
                <a:latin typeface="Times New Roman" pitchFamily="18" charset="0"/>
                <a:cs typeface="Times New Roman" pitchFamily="18" charset="0"/>
              </a:rPr>
              <a:t>,</a:t>
            </a:r>
            <a:endParaRPr lang="lt-LT" dirty="0">
              <a:latin typeface="Times New Roman" pitchFamily="18" charset="0"/>
              <a:cs typeface="Times New Roman" pitchFamily="18" charset="0"/>
            </a:endParaRPr>
          </a:p>
          <a:p>
            <a:r>
              <a:rPr lang="lt-LT" dirty="0">
                <a:latin typeface="Times New Roman" pitchFamily="18" charset="0"/>
                <a:cs typeface="Times New Roman" pitchFamily="18" charset="0"/>
              </a:rPr>
              <a:t> </a:t>
            </a:r>
            <a:r>
              <a:rPr lang="lt-LT" dirty="0" smtClean="0">
                <a:latin typeface="Times New Roman" pitchFamily="18" charset="0"/>
                <a:cs typeface="Times New Roman" pitchFamily="18" charset="0"/>
              </a:rPr>
              <a:t>alkis</a:t>
            </a:r>
            <a:r>
              <a:rPr lang="lt-LT" dirty="0">
                <a:latin typeface="Times New Roman" pitchFamily="18" charset="0"/>
                <a:cs typeface="Times New Roman" pitchFamily="18" charset="0"/>
              </a:rPr>
              <a:t>, troškulys,</a:t>
            </a:r>
            <a:endParaRPr lang="lt-LT" dirty="0" smtClean="0">
              <a:effectLst/>
              <a:latin typeface="Times New Roman" pitchFamily="18" charset="0"/>
              <a:cs typeface="Times New Roman" pitchFamily="18" charset="0"/>
            </a:endParaRPr>
          </a:p>
          <a:p>
            <a:r>
              <a:rPr lang="lt-LT" dirty="0">
                <a:latin typeface="Times New Roman" pitchFamily="18" charset="0"/>
                <a:cs typeface="Times New Roman" pitchFamily="18" charset="0"/>
              </a:rPr>
              <a:t> </a:t>
            </a:r>
            <a:r>
              <a:rPr lang="lt-LT" dirty="0" smtClean="0">
                <a:latin typeface="Times New Roman" pitchFamily="18" charset="0"/>
                <a:cs typeface="Times New Roman" pitchFamily="18" charset="0"/>
              </a:rPr>
              <a:t>nuovargis,</a:t>
            </a:r>
            <a:endParaRPr lang="lt-LT" dirty="0">
              <a:latin typeface="Times New Roman" pitchFamily="18" charset="0"/>
              <a:cs typeface="Times New Roman" pitchFamily="18" charset="0"/>
            </a:endParaRPr>
          </a:p>
          <a:p>
            <a:r>
              <a:rPr lang="lt-LT" dirty="0" smtClean="0">
                <a:latin typeface="Times New Roman" pitchFamily="18" charset="0"/>
                <a:cs typeface="Times New Roman" pitchFamily="18" charset="0"/>
              </a:rPr>
              <a:t>liga,</a:t>
            </a:r>
            <a:endParaRPr lang="lt-LT" dirty="0">
              <a:latin typeface="Times New Roman" pitchFamily="18" charset="0"/>
              <a:cs typeface="Times New Roman" pitchFamily="18" charset="0"/>
            </a:endParaRPr>
          </a:p>
          <a:p>
            <a:r>
              <a:rPr lang="lt-LT" dirty="0" smtClean="0">
                <a:latin typeface="Times New Roman" pitchFamily="18" charset="0"/>
                <a:cs typeface="Times New Roman" pitchFamily="18" charset="0"/>
              </a:rPr>
              <a:t>dirgiklių </a:t>
            </a:r>
            <a:r>
              <a:rPr lang="lt-LT" dirty="0">
                <a:latin typeface="Times New Roman" pitchFamily="18" charset="0"/>
                <a:cs typeface="Times New Roman" pitchFamily="18" charset="0"/>
              </a:rPr>
              <a:t>perteklius</a:t>
            </a:r>
            <a:r>
              <a:rPr lang="lt-LT" dirty="0" smtClean="0">
                <a:latin typeface="Times New Roman" pitchFamily="18" charset="0"/>
                <a:cs typeface="Times New Roman" pitchFamily="18" charset="0"/>
              </a:rPr>
              <a:t>.</a:t>
            </a:r>
          </a:p>
          <a:p>
            <a:pPr marL="0" indent="0" algn="just">
              <a:buNone/>
            </a:pPr>
            <a:r>
              <a:rPr lang="lt-LT" dirty="0" smtClean="0">
                <a:latin typeface="Times New Roman" pitchFamily="18" charset="0"/>
                <a:cs typeface="Times New Roman" pitchFamily="18" charset="0"/>
              </a:rPr>
              <a:t>Kuo </a:t>
            </a:r>
            <a:r>
              <a:rPr lang="lt-LT" dirty="0">
                <a:latin typeface="Times New Roman" pitchFamily="18" charset="0"/>
                <a:cs typeface="Times New Roman" pitchFamily="18" charset="0"/>
              </a:rPr>
              <a:t>mažesnis vaikas, tuo dažniau jo elgesį lemia situacinės priežastys.</a:t>
            </a:r>
          </a:p>
          <a:p>
            <a:pPr marL="0" indent="0" algn="just">
              <a:buNone/>
            </a:pPr>
            <a:r>
              <a:rPr lang="lt-LT" dirty="0" smtClean="0">
                <a:latin typeface="Times New Roman" pitchFamily="18" charset="0"/>
                <a:cs typeface="Times New Roman" pitchFamily="18" charset="0"/>
              </a:rPr>
              <a:t>Jei </a:t>
            </a:r>
            <a:r>
              <a:rPr lang="lt-LT" dirty="0">
                <a:latin typeface="Times New Roman" pitchFamily="18" charset="0"/>
                <a:cs typeface="Times New Roman" pitchFamily="18" charset="0"/>
              </a:rPr>
              <a:t>esama situacinės priežasties, geriau neakcentuoti netinkamo vaiko elgesio, o jam įvardinti tą priežastį ir (jei priežasties pašalinimas užtrunka) bandyti laikinai nukreipti vaiko dėmesį, aktyviai būti kartu.</a:t>
            </a:r>
          </a:p>
          <a:p>
            <a:pPr algn="just"/>
            <a:endParaRPr lang="lt-LT" dirty="0" smtClean="0">
              <a:effectLst/>
              <a:latin typeface="Times New Roman" pitchFamily="18" charset="0"/>
              <a:cs typeface="Times New Roman" pitchFamily="18" charset="0"/>
            </a:endParaRPr>
          </a:p>
          <a:p>
            <a:endParaRPr lang="lt-LT" dirty="0"/>
          </a:p>
        </p:txBody>
      </p:sp>
    </p:spTree>
    <p:extLst>
      <p:ext uri="{BB962C8B-B14F-4D97-AF65-F5344CB8AC3E}">
        <p14:creationId xmlns:p14="http://schemas.microsoft.com/office/powerpoint/2010/main" val="1563545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Autofit/>
          </a:bodyPr>
          <a:lstStyle/>
          <a:p>
            <a:pPr algn="ctr"/>
            <a:r>
              <a:rPr lang="lt-LT" sz="4800" b="1" dirty="0" smtClean="0">
                <a:latin typeface="Times New Roman" pitchFamily="18" charset="0"/>
                <a:cs typeface="Times New Roman" pitchFamily="18" charset="0"/>
              </a:rPr>
              <a:t>3. Nulemtos </a:t>
            </a:r>
            <a:r>
              <a:rPr lang="lt-LT" sz="4800" b="1" dirty="0">
                <a:latin typeface="Times New Roman" pitchFamily="18" charset="0"/>
                <a:cs typeface="Times New Roman" pitchFamily="18" charset="0"/>
              </a:rPr>
              <a:t>vaiko raidos</a:t>
            </a:r>
            <a:br>
              <a:rPr lang="lt-LT" sz="4800" b="1" dirty="0">
                <a:latin typeface="Times New Roman" pitchFamily="18" charset="0"/>
                <a:cs typeface="Times New Roman" pitchFamily="18" charset="0"/>
              </a:rPr>
            </a:br>
            <a:endParaRPr lang="lt-LT" sz="4800" b="1" dirty="0">
              <a:latin typeface="Times New Roman" pitchFamily="18" charset="0"/>
              <a:cs typeface="Times New Roman" pitchFamily="18" charset="0"/>
            </a:endParaRPr>
          </a:p>
        </p:txBody>
      </p:sp>
      <p:sp>
        <p:nvSpPr>
          <p:cNvPr id="3" name="Turinio vietos rezervavimo ženklas 2"/>
          <p:cNvSpPr>
            <a:spLocks noGrp="1"/>
          </p:cNvSpPr>
          <p:nvPr>
            <p:ph idx="1"/>
          </p:nvPr>
        </p:nvSpPr>
        <p:spPr>
          <a:xfrm>
            <a:off x="179512" y="1935480"/>
            <a:ext cx="8712968" cy="4389120"/>
          </a:xfrm>
        </p:spPr>
        <p:txBody>
          <a:bodyPr/>
          <a:lstStyle/>
          <a:p>
            <a:r>
              <a:rPr lang="lt-LT" dirty="0"/>
              <a:t> </a:t>
            </a:r>
            <a:r>
              <a:rPr lang="lt-LT" sz="3600" dirty="0" smtClean="0">
                <a:latin typeface="Times New Roman" pitchFamily="18" charset="0"/>
                <a:cs typeface="Times New Roman" pitchFamily="18" charset="0"/>
              </a:rPr>
              <a:t>amžiaus </a:t>
            </a:r>
            <a:r>
              <a:rPr lang="lt-LT" sz="3600" dirty="0">
                <a:latin typeface="Times New Roman" pitchFamily="18" charset="0"/>
                <a:cs typeface="Times New Roman" pitchFamily="18" charset="0"/>
              </a:rPr>
              <a:t>tarpsnių ypatumai</a:t>
            </a:r>
            <a:endParaRPr lang="lt-LT" sz="3600" dirty="0" smtClean="0">
              <a:effectLst/>
              <a:latin typeface="Times New Roman" pitchFamily="18" charset="0"/>
              <a:cs typeface="Times New Roman" pitchFamily="18" charset="0"/>
            </a:endParaRPr>
          </a:p>
          <a:p>
            <a:r>
              <a:rPr lang="lt-LT" sz="3600" dirty="0">
                <a:latin typeface="Times New Roman" pitchFamily="18" charset="0"/>
                <a:cs typeface="Times New Roman" pitchFamily="18" charset="0"/>
              </a:rPr>
              <a:t>  </a:t>
            </a:r>
            <a:r>
              <a:rPr lang="lt-LT" sz="3600" dirty="0" smtClean="0">
                <a:latin typeface="Times New Roman" pitchFamily="18" charset="0"/>
                <a:cs typeface="Times New Roman" pitchFamily="18" charset="0"/>
              </a:rPr>
              <a:t>įgimtos </a:t>
            </a:r>
            <a:r>
              <a:rPr lang="lt-LT" sz="3600" dirty="0">
                <a:latin typeface="Times New Roman" pitchFamily="18" charset="0"/>
                <a:cs typeface="Times New Roman" pitchFamily="18" charset="0"/>
              </a:rPr>
              <a:t>savybės (temperamentas)</a:t>
            </a:r>
            <a:endParaRPr lang="lt-LT" sz="3600" dirty="0" smtClean="0">
              <a:effectLst/>
              <a:latin typeface="Times New Roman" pitchFamily="18" charset="0"/>
              <a:cs typeface="Times New Roman" pitchFamily="18" charset="0"/>
            </a:endParaRPr>
          </a:p>
          <a:p>
            <a:r>
              <a:rPr lang="lt-LT" sz="3600" dirty="0">
                <a:latin typeface="Times New Roman" pitchFamily="18" charset="0"/>
                <a:cs typeface="Times New Roman" pitchFamily="18" charset="0"/>
              </a:rPr>
              <a:t>  </a:t>
            </a:r>
            <a:r>
              <a:rPr lang="lt-LT" sz="3600" dirty="0" smtClean="0">
                <a:latin typeface="Times New Roman" pitchFamily="18" charset="0"/>
                <a:cs typeface="Times New Roman" pitchFamily="18" charset="0"/>
              </a:rPr>
              <a:t>biologinės </a:t>
            </a:r>
            <a:r>
              <a:rPr lang="lt-LT" sz="3600" dirty="0">
                <a:latin typeface="Times New Roman" pitchFamily="18" charset="0"/>
                <a:cs typeface="Times New Roman" pitchFamily="18" charset="0"/>
              </a:rPr>
              <a:t>kilmės </a:t>
            </a:r>
            <a:r>
              <a:rPr lang="lt-LT" sz="3600" dirty="0" smtClean="0">
                <a:latin typeface="Times New Roman" pitchFamily="18" charset="0"/>
                <a:cs typeface="Times New Roman" pitchFamily="18" charset="0"/>
              </a:rPr>
              <a:t>sutrikimai (</a:t>
            </a:r>
            <a:r>
              <a:rPr lang="lt-LT" sz="3600" dirty="0" err="1" smtClean="0">
                <a:latin typeface="Times New Roman" pitchFamily="18" charset="0"/>
                <a:cs typeface="Times New Roman" pitchFamily="18" charset="0"/>
              </a:rPr>
              <a:t>hiperaktyvumas</a:t>
            </a:r>
            <a:r>
              <a:rPr lang="lt-LT" sz="3600" dirty="0">
                <a:latin typeface="Times New Roman" pitchFamily="18" charset="0"/>
                <a:cs typeface="Times New Roman" pitchFamily="18" charset="0"/>
              </a:rPr>
              <a:t>)</a:t>
            </a:r>
            <a:endParaRPr lang="lt-LT" sz="3600" dirty="0" smtClean="0">
              <a:effectLst/>
              <a:latin typeface="Times New Roman" pitchFamily="18" charset="0"/>
              <a:cs typeface="Times New Roman" pitchFamily="18" charset="0"/>
            </a:endParaRPr>
          </a:p>
          <a:p>
            <a:endParaRPr lang="lt-LT" sz="3600" dirty="0">
              <a:latin typeface="Times New Roman" pitchFamily="18" charset="0"/>
              <a:cs typeface="Times New Roman" pitchFamily="18" charset="0"/>
            </a:endParaRPr>
          </a:p>
        </p:txBody>
      </p:sp>
    </p:spTree>
    <p:extLst>
      <p:ext uri="{BB962C8B-B14F-4D97-AF65-F5344CB8AC3E}">
        <p14:creationId xmlns:p14="http://schemas.microsoft.com/office/powerpoint/2010/main" val="41613317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457200" y="764704"/>
            <a:ext cx="8229600" cy="5559896"/>
          </a:xfrm>
        </p:spPr>
        <p:txBody>
          <a:bodyPr/>
          <a:lstStyle/>
          <a:p>
            <a:pPr marL="0" indent="0" algn="ctr">
              <a:buNone/>
            </a:pPr>
            <a:r>
              <a:rPr lang="lt-LT" sz="4000" b="1" dirty="0">
                <a:latin typeface="Times New Roman" pitchFamily="18" charset="0"/>
                <a:cs typeface="Times New Roman" pitchFamily="18" charset="0"/>
              </a:rPr>
              <a:t>Kiekvienas elgesys turi kažkokią prasmę.</a:t>
            </a:r>
            <a:endParaRPr lang="lt-LT" sz="4000" b="1" dirty="0" smtClean="0">
              <a:effectLst/>
              <a:latin typeface="Times New Roman" pitchFamily="18" charset="0"/>
              <a:cs typeface="Times New Roman" pitchFamily="18" charset="0"/>
            </a:endParaRPr>
          </a:p>
          <a:p>
            <a:pPr marL="0" indent="0" algn="just">
              <a:buNone/>
            </a:pPr>
            <a:endParaRPr lang="lt-LT" dirty="0" smtClean="0">
              <a:latin typeface="Times New Roman" pitchFamily="18" charset="0"/>
              <a:cs typeface="Times New Roman" pitchFamily="18" charset="0"/>
            </a:endParaRPr>
          </a:p>
          <a:p>
            <a:pPr algn="just"/>
            <a:endParaRPr lang="lt-LT" dirty="0">
              <a:latin typeface="Times New Roman" pitchFamily="18" charset="0"/>
              <a:cs typeface="Times New Roman" pitchFamily="18" charset="0"/>
            </a:endParaRPr>
          </a:p>
          <a:p>
            <a:pPr algn="just"/>
            <a:r>
              <a:rPr lang="lt-LT" dirty="0">
                <a:latin typeface="Times New Roman" pitchFamily="18" charset="0"/>
                <a:cs typeface="Times New Roman" pitchFamily="18" charset="0"/>
              </a:rPr>
              <a:t> • Ką gi reiškia konkretus vaiko elgesys?</a:t>
            </a:r>
            <a:endParaRPr lang="lt-LT" dirty="0" smtClean="0">
              <a:effectLst/>
              <a:latin typeface="Times New Roman" pitchFamily="18" charset="0"/>
              <a:cs typeface="Times New Roman" pitchFamily="18" charset="0"/>
            </a:endParaRPr>
          </a:p>
          <a:p>
            <a:pPr algn="just"/>
            <a:r>
              <a:rPr lang="lt-LT" dirty="0">
                <a:latin typeface="Times New Roman" pitchFamily="18" charset="0"/>
                <a:cs typeface="Times New Roman" pitchFamily="18" charset="0"/>
              </a:rPr>
              <a:t>   • Ką vaikas iš to gauna?</a:t>
            </a:r>
            <a:endParaRPr lang="lt-LT" dirty="0" smtClean="0">
              <a:effectLst/>
              <a:latin typeface="Times New Roman" pitchFamily="18" charset="0"/>
              <a:cs typeface="Times New Roman" pitchFamily="18" charset="0"/>
            </a:endParaRPr>
          </a:p>
          <a:p>
            <a:pPr algn="just"/>
            <a:r>
              <a:rPr lang="lt-LT" dirty="0">
                <a:latin typeface="Times New Roman" pitchFamily="18" charset="0"/>
                <a:cs typeface="Times New Roman" pitchFamily="18" charset="0"/>
              </a:rPr>
              <a:t>   • Vaiko elgesį lengviau reguliuoti ir keisti, pasistengus suprasti, ką tas elgesys reiškia.</a:t>
            </a:r>
            <a:endParaRPr lang="lt-LT" dirty="0" smtClean="0">
              <a:effectLst/>
              <a:latin typeface="Times New Roman" pitchFamily="18" charset="0"/>
              <a:cs typeface="Times New Roman" pitchFamily="18" charset="0"/>
            </a:endParaRPr>
          </a:p>
          <a:p>
            <a:pPr algn="just"/>
            <a:endParaRPr lang="lt-LT" dirty="0">
              <a:latin typeface="Times New Roman" pitchFamily="18" charset="0"/>
              <a:cs typeface="Times New Roman" pitchFamily="18" charset="0"/>
            </a:endParaRPr>
          </a:p>
        </p:txBody>
      </p:sp>
    </p:spTree>
    <p:extLst>
      <p:ext uri="{BB962C8B-B14F-4D97-AF65-F5344CB8AC3E}">
        <p14:creationId xmlns:p14="http://schemas.microsoft.com/office/powerpoint/2010/main" val="1458408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4638"/>
            <a:ext cx="8229600" cy="2794322"/>
          </a:xfrm>
        </p:spPr>
        <p:txBody>
          <a:bodyPr>
            <a:normAutofit fontScale="90000"/>
          </a:bodyPr>
          <a:lstStyle/>
          <a:p>
            <a:pPr algn="ctr"/>
            <a:r>
              <a:rPr lang="lt-LT" b="1" dirty="0" smtClean="0"/>
              <a:t/>
            </a:r>
            <a:br>
              <a:rPr lang="lt-LT" b="1" dirty="0" smtClean="0"/>
            </a:br>
            <a:r>
              <a:rPr lang="lt-LT" b="1" dirty="0">
                <a:latin typeface="Times New Roman" pitchFamily="18" charset="0"/>
                <a:cs typeface="Times New Roman" pitchFamily="18" charset="0"/>
              </a:rPr>
              <a:t>Keturi netinkamo elgesio pasąmoniniai tikslai:</a:t>
            </a:r>
            <a:br>
              <a:rPr lang="lt-LT" b="1" dirty="0">
                <a:latin typeface="Times New Roman" pitchFamily="18" charset="0"/>
                <a:cs typeface="Times New Roman" pitchFamily="18" charset="0"/>
              </a:rPr>
            </a:br>
            <a:r>
              <a:rPr lang="lt-LT" b="1" i="1" dirty="0">
                <a:latin typeface="Times New Roman" pitchFamily="18" charset="0"/>
                <a:cs typeface="Times New Roman" pitchFamily="18" charset="0"/>
              </a:rPr>
              <a:t>(pagal. R.R. </a:t>
            </a:r>
            <a:r>
              <a:rPr lang="lt-LT" b="1" i="1" dirty="0" err="1">
                <a:latin typeface="Times New Roman" pitchFamily="18" charset="0"/>
                <a:cs typeface="Times New Roman" pitchFamily="18" charset="0"/>
              </a:rPr>
              <a:t>Dreikurs</a:t>
            </a:r>
            <a:r>
              <a:rPr lang="lt-LT" b="1" i="1" dirty="0">
                <a:latin typeface="Times New Roman" pitchFamily="18" charset="0"/>
                <a:cs typeface="Times New Roman" pitchFamily="18" charset="0"/>
              </a:rPr>
              <a:t>)</a:t>
            </a:r>
            <a:r>
              <a:rPr lang="lt-LT" b="1" dirty="0">
                <a:latin typeface="Times New Roman" pitchFamily="18" charset="0"/>
                <a:cs typeface="Times New Roman" pitchFamily="18" charset="0"/>
              </a:rPr>
              <a:t/>
            </a:r>
            <a:br>
              <a:rPr lang="lt-LT" b="1" dirty="0">
                <a:latin typeface="Times New Roman" pitchFamily="18" charset="0"/>
                <a:cs typeface="Times New Roman" pitchFamily="18" charset="0"/>
              </a:rPr>
            </a:br>
            <a:endParaRPr lang="lt-LT" b="1" dirty="0">
              <a:latin typeface="Times New Roman" pitchFamily="18" charset="0"/>
              <a:cs typeface="Times New Roman" pitchFamily="18" charset="0"/>
            </a:endParaRPr>
          </a:p>
        </p:txBody>
      </p:sp>
      <p:sp>
        <p:nvSpPr>
          <p:cNvPr id="3" name="Turinio vietos rezervavimo ženklas 2"/>
          <p:cNvSpPr>
            <a:spLocks noGrp="1"/>
          </p:cNvSpPr>
          <p:nvPr>
            <p:ph idx="1"/>
          </p:nvPr>
        </p:nvSpPr>
        <p:spPr>
          <a:xfrm>
            <a:off x="457200" y="2492896"/>
            <a:ext cx="8229600" cy="3633267"/>
          </a:xfrm>
        </p:spPr>
        <p:txBody>
          <a:bodyPr>
            <a:normAutofit fontScale="70000" lnSpcReduction="20000"/>
          </a:bodyPr>
          <a:lstStyle/>
          <a:p>
            <a:r>
              <a:rPr lang="lt-LT" sz="4000" dirty="0" smtClean="0">
                <a:latin typeface="Times New Roman" pitchFamily="18" charset="0"/>
                <a:cs typeface="Times New Roman" pitchFamily="18" charset="0"/>
              </a:rPr>
              <a:t>Dėmesio siekimas</a:t>
            </a:r>
            <a:r>
              <a:rPr lang="lt-LT" sz="4000" i="1" dirty="0" smtClean="0"/>
              <a:t> (Apsimoka </a:t>
            </a:r>
            <a:r>
              <a:rPr lang="lt-LT" sz="4000" i="1" dirty="0"/>
              <a:t>taip elgtis </a:t>
            </a:r>
            <a:r>
              <a:rPr lang="lt-LT" sz="4000" dirty="0"/>
              <a:t>(susiję su </a:t>
            </a:r>
            <a:r>
              <a:rPr lang="lt-LT" sz="4000" dirty="0" smtClean="0"/>
              <a:t>poreikių tenkinimu))</a:t>
            </a:r>
            <a:endParaRPr lang="lt-LT" sz="4000" i="1" dirty="0"/>
          </a:p>
          <a:p>
            <a:endParaRPr lang="lt-LT" sz="4000" dirty="0" smtClean="0">
              <a:effectLst/>
              <a:latin typeface="Times New Roman" pitchFamily="18" charset="0"/>
              <a:cs typeface="Times New Roman" pitchFamily="18" charset="0"/>
            </a:endParaRPr>
          </a:p>
          <a:p>
            <a:r>
              <a:rPr lang="lt-LT" sz="4000" dirty="0" smtClean="0">
                <a:latin typeface="Times New Roman" pitchFamily="18" charset="0"/>
                <a:cs typeface="Times New Roman" pitchFamily="18" charset="0"/>
              </a:rPr>
              <a:t>Menkavertiškumo </a:t>
            </a:r>
            <a:r>
              <a:rPr lang="lt-LT" sz="4000" dirty="0">
                <a:latin typeface="Times New Roman" pitchFamily="18" charset="0"/>
                <a:cs typeface="Times New Roman" pitchFamily="18" charset="0"/>
              </a:rPr>
              <a:t>jausmas</a:t>
            </a:r>
            <a:r>
              <a:rPr lang="lt-LT" sz="4000" dirty="0" smtClean="0">
                <a:latin typeface="Times New Roman" pitchFamily="18" charset="0"/>
                <a:cs typeface="Times New Roman" pitchFamily="18" charset="0"/>
              </a:rPr>
              <a:t>,</a:t>
            </a:r>
          </a:p>
          <a:p>
            <a:endParaRPr lang="lt-LT" sz="4000" dirty="0" smtClean="0">
              <a:effectLst/>
              <a:latin typeface="Times New Roman" pitchFamily="18" charset="0"/>
              <a:cs typeface="Times New Roman" pitchFamily="18" charset="0"/>
            </a:endParaRPr>
          </a:p>
          <a:p>
            <a:r>
              <a:rPr lang="lt-LT" sz="4000" dirty="0" smtClean="0">
                <a:latin typeface="Times New Roman" pitchFamily="18" charset="0"/>
                <a:cs typeface="Times New Roman" pitchFamily="18" charset="0"/>
              </a:rPr>
              <a:t>Kerštavimas,</a:t>
            </a:r>
          </a:p>
          <a:p>
            <a:endParaRPr lang="lt-LT" sz="4000" dirty="0" smtClean="0">
              <a:effectLst/>
              <a:latin typeface="Times New Roman" pitchFamily="18" charset="0"/>
              <a:cs typeface="Times New Roman" pitchFamily="18" charset="0"/>
            </a:endParaRPr>
          </a:p>
          <a:p>
            <a:r>
              <a:rPr lang="lt-LT" sz="4000" dirty="0" smtClean="0">
                <a:latin typeface="Times New Roman" pitchFamily="18" charset="0"/>
                <a:cs typeface="Times New Roman" pitchFamily="18" charset="0"/>
              </a:rPr>
              <a:t>Kova </a:t>
            </a:r>
            <a:r>
              <a:rPr lang="lt-LT" sz="4000" dirty="0">
                <a:latin typeface="Times New Roman" pitchFamily="18" charset="0"/>
                <a:cs typeface="Times New Roman" pitchFamily="18" charset="0"/>
              </a:rPr>
              <a:t>už valdžią</a:t>
            </a:r>
            <a:r>
              <a:rPr lang="lt-LT" sz="4000" dirty="0" smtClean="0">
                <a:latin typeface="Times New Roman" pitchFamily="18" charset="0"/>
                <a:cs typeface="Times New Roman" pitchFamily="18" charset="0"/>
              </a:rPr>
              <a:t>.</a:t>
            </a:r>
          </a:p>
          <a:p>
            <a:pPr marL="0" indent="0" fontAlgn="base">
              <a:buNone/>
            </a:pPr>
            <a:endParaRPr lang="lt-LT" sz="3600" dirty="0"/>
          </a:p>
          <a:p>
            <a:endParaRPr lang="lt-LT" sz="4000" dirty="0" smtClean="0">
              <a:effectLst/>
              <a:latin typeface="Times New Roman" pitchFamily="18" charset="0"/>
              <a:cs typeface="Times New Roman" pitchFamily="18" charset="0"/>
            </a:endParaRPr>
          </a:p>
          <a:p>
            <a:endParaRPr lang="lt-LT" dirty="0"/>
          </a:p>
        </p:txBody>
      </p:sp>
    </p:spTree>
    <p:extLst>
      <p:ext uri="{BB962C8B-B14F-4D97-AF65-F5344CB8AC3E}">
        <p14:creationId xmlns:p14="http://schemas.microsoft.com/office/powerpoint/2010/main" val="323493285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rovė">
  <a:themeElements>
    <a:clrScheme name="Popierius">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Srovė">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Srovė">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289</TotalTime>
  <Words>765</Words>
  <Application>Microsoft Office PowerPoint</Application>
  <PresentationFormat>Demonstracija ekrane (4:3)</PresentationFormat>
  <Paragraphs>169</Paragraphs>
  <Slides>23</Slides>
  <Notes>0</Notes>
  <HiddenSlides>0</HiddenSlides>
  <MMClips>0</MMClips>
  <ScaleCrop>false</ScaleCrop>
  <HeadingPairs>
    <vt:vector size="4" baseType="variant">
      <vt:variant>
        <vt:lpstr>Tema</vt:lpstr>
      </vt:variant>
      <vt:variant>
        <vt:i4>1</vt:i4>
      </vt:variant>
      <vt:variant>
        <vt:lpstr>Skaidrių pavadinimai</vt:lpstr>
      </vt:variant>
      <vt:variant>
        <vt:i4>23</vt:i4>
      </vt:variant>
    </vt:vector>
  </HeadingPairs>
  <TitlesOfParts>
    <vt:vector size="24" baseType="lpstr">
      <vt:lpstr>Srovė</vt:lpstr>
      <vt:lpstr>Vaikų pykčio ir agresijos valdymas</vt:lpstr>
      <vt:lpstr>PowerPoint pristatymas</vt:lpstr>
      <vt:lpstr>PowerPoint pristatymas</vt:lpstr>
      <vt:lpstr>Pyktis turi svarbų vaidmenį - apsaugoti</vt:lpstr>
      <vt:lpstr>Vaiko elgesio problemų sprendimo gairės pagal priežastis </vt:lpstr>
      <vt:lpstr>2. Situacinės:</vt:lpstr>
      <vt:lpstr>3. Nulemtos vaiko raidos </vt:lpstr>
      <vt:lpstr>PowerPoint pristatymas</vt:lpstr>
      <vt:lpstr> Keturi netinkamo elgesio pasąmoniniai tikslai: (pagal. R.R. Dreikurs) </vt:lpstr>
      <vt:lpstr>Dėmesio siekimas</vt:lpstr>
      <vt:lpstr>Valdžios siekimas</vt:lpstr>
      <vt:lpstr>Keršto siekimas</vt:lpstr>
      <vt:lpstr>Bejėgiškumo rodymas</vt:lpstr>
      <vt:lpstr>   Suaugusiojo veiksmai, provokuojantys vaiko probleminį elgesį: </vt:lpstr>
      <vt:lpstr>„Sunkus“ mokinys: vengtinas elgesys su juo</vt:lpstr>
      <vt:lpstr>Pedagogo veiksmai, kurie užkerta kelią vaiko elgesio problemų sustiprėjimui </vt:lpstr>
      <vt:lpstr>PowerPoint pristatymas</vt:lpstr>
      <vt:lpstr>Neskubėti bausti: </vt:lpstr>
      <vt:lpstr>Taisyklės: </vt:lpstr>
      <vt:lpstr>Tinkamo elgesio paskatinimas:  </vt:lpstr>
      <vt:lpstr>Savivertės ugdymas:  </vt:lpstr>
      <vt:lpstr>Patarimai: </vt:lpstr>
      <vt:lpstr>PowerPoint pristatymas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pristatymas</dc:title>
  <dc:creator>Lina</dc:creator>
  <cp:lastModifiedBy>Lina</cp:lastModifiedBy>
  <cp:revision>37</cp:revision>
  <dcterms:created xsi:type="dcterms:W3CDTF">2022-11-13T08:43:15Z</dcterms:created>
  <dcterms:modified xsi:type="dcterms:W3CDTF">2022-11-24T18:34:36Z</dcterms:modified>
</cp:coreProperties>
</file>